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6" r:id="rId20"/>
    <p:sldId id="278" r:id="rId21"/>
    <p:sldId id="279" r:id="rId22"/>
    <p:sldId id="280" r:id="rId23"/>
    <p:sldId id="273" r:id="rId24"/>
    <p:sldId id="274" r:id="rId25"/>
    <p:sldId id="275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2F302-2FAC-4BD6-B3EA-87DD3E4D278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115B5E5-A5CE-426A-9B30-98843CC137EC}">
      <dgm:prSet phldrT="[Tekst]"/>
      <dgm:spPr/>
      <dgm:t>
        <a:bodyPr/>
        <a:lstStyle/>
        <a:p>
          <a:r>
            <a:rPr lang="pl-PL" b="1" dirty="0" smtClean="0"/>
            <a:t>DYSGRAFIA </a:t>
          </a:r>
          <a:endParaRPr lang="pl-PL" b="1" dirty="0"/>
        </a:p>
      </dgm:t>
    </dgm:pt>
    <dgm:pt modelId="{A0C9725A-616D-44B9-B3FB-57B5CB8688DA}" type="parTrans" cxnId="{BDAB4F58-A438-4C38-B548-42F1CCF8073C}">
      <dgm:prSet/>
      <dgm:spPr/>
      <dgm:t>
        <a:bodyPr/>
        <a:lstStyle/>
        <a:p>
          <a:endParaRPr lang="pl-PL"/>
        </a:p>
      </dgm:t>
    </dgm:pt>
    <dgm:pt modelId="{EF280F68-525B-444E-AB4C-C1DC6084B917}" type="sibTrans" cxnId="{BDAB4F58-A438-4C38-B548-42F1CCF8073C}">
      <dgm:prSet/>
      <dgm:spPr/>
      <dgm:t>
        <a:bodyPr/>
        <a:lstStyle/>
        <a:p>
          <a:endParaRPr lang="pl-PL"/>
        </a:p>
      </dgm:t>
    </dgm:pt>
    <dgm:pt modelId="{525F70E1-09D2-43A6-825E-4DB2DA4C70F8}">
      <dgm:prSet phldrT="[Tekst]"/>
      <dgm:spPr/>
      <dgm:t>
        <a:bodyPr/>
        <a:lstStyle/>
        <a:p>
          <a:r>
            <a:rPr lang="pl-PL" b="1" dirty="0" smtClean="0"/>
            <a:t>DYSLEKSJA </a:t>
          </a:r>
          <a:endParaRPr lang="pl-PL" b="1" dirty="0"/>
        </a:p>
      </dgm:t>
    </dgm:pt>
    <dgm:pt modelId="{AE8DE888-B773-4E83-9B82-BB4710A31C07}" type="parTrans" cxnId="{C42A440A-322E-43A0-AFDC-0F41601D59F7}">
      <dgm:prSet/>
      <dgm:spPr/>
      <dgm:t>
        <a:bodyPr/>
        <a:lstStyle/>
        <a:p>
          <a:endParaRPr lang="pl-PL"/>
        </a:p>
      </dgm:t>
    </dgm:pt>
    <dgm:pt modelId="{4724AFA8-2878-4F5D-9705-6280E38FCFE5}" type="sibTrans" cxnId="{C42A440A-322E-43A0-AFDC-0F41601D59F7}">
      <dgm:prSet/>
      <dgm:spPr/>
      <dgm:t>
        <a:bodyPr/>
        <a:lstStyle/>
        <a:p>
          <a:endParaRPr lang="pl-PL"/>
        </a:p>
      </dgm:t>
    </dgm:pt>
    <dgm:pt modelId="{8C0C8BBD-5C3A-406A-9C03-F821FCC32569}">
      <dgm:prSet phldrT="[Tekst]"/>
      <dgm:spPr/>
      <dgm:t>
        <a:bodyPr/>
        <a:lstStyle/>
        <a:p>
          <a:r>
            <a:rPr lang="pl-PL" b="1" dirty="0" smtClean="0"/>
            <a:t>DYSORTOGRAFIA </a:t>
          </a:r>
          <a:endParaRPr lang="pl-PL" b="1" dirty="0"/>
        </a:p>
      </dgm:t>
    </dgm:pt>
    <dgm:pt modelId="{F6912FF5-DAD9-42FE-B715-61CDB464B763}" type="parTrans" cxnId="{4BFA2433-8F77-4995-B695-DB3B0CC3BBEF}">
      <dgm:prSet/>
      <dgm:spPr/>
      <dgm:t>
        <a:bodyPr/>
        <a:lstStyle/>
        <a:p>
          <a:endParaRPr lang="pl-PL"/>
        </a:p>
      </dgm:t>
    </dgm:pt>
    <dgm:pt modelId="{356479A7-3F5E-40C9-8AE8-102232D0FA71}" type="sibTrans" cxnId="{4BFA2433-8F77-4995-B695-DB3B0CC3BBEF}">
      <dgm:prSet/>
      <dgm:spPr/>
      <dgm:t>
        <a:bodyPr/>
        <a:lstStyle/>
        <a:p>
          <a:endParaRPr lang="pl-PL"/>
        </a:p>
      </dgm:t>
    </dgm:pt>
    <dgm:pt modelId="{C9F18A7E-3BCF-4D7A-AB41-85A9A3107E38}">
      <dgm:prSet phldrT="[Tekst]"/>
      <dgm:spPr/>
      <dgm:t>
        <a:bodyPr/>
        <a:lstStyle/>
        <a:p>
          <a:r>
            <a:rPr lang="pl-PL" b="1" dirty="0" smtClean="0"/>
            <a:t>DYSKALKULIA </a:t>
          </a:r>
          <a:endParaRPr lang="pl-PL" b="1" dirty="0"/>
        </a:p>
      </dgm:t>
    </dgm:pt>
    <dgm:pt modelId="{354F4625-3A04-4B3A-8AF6-15F5CAE8C9C5}" type="parTrans" cxnId="{1D339328-E5F0-4E5C-A261-C264E610F9E6}">
      <dgm:prSet/>
      <dgm:spPr/>
      <dgm:t>
        <a:bodyPr/>
        <a:lstStyle/>
        <a:p>
          <a:endParaRPr lang="pl-PL"/>
        </a:p>
      </dgm:t>
    </dgm:pt>
    <dgm:pt modelId="{618C941A-6B56-40E7-B79A-8443DBB23746}" type="sibTrans" cxnId="{1D339328-E5F0-4E5C-A261-C264E610F9E6}">
      <dgm:prSet/>
      <dgm:spPr/>
      <dgm:t>
        <a:bodyPr/>
        <a:lstStyle/>
        <a:p>
          <a:endParaRPr lang="pl-PL"/>
        </a:p>
      </dgm:t>
    </dgm:pt>
    <dgm:pt modelId="{C0436E6A-7BCB-4C7E-ACA4-42FE21B563CC}">
      <dgm:prSet phldrT="[Tekst]"/>
      <dgm:spPr/>
      <dgm:t>
        <a:bodyPr/>
        <a:lstStyle/>
        <a:p>
          <a:r>
            <a:rPr lang="pl-PL" b="1" dirty="0" smtClean="0"/>
            <a:t>DYSFONIA </a:t>
          </a:r>
          <a:endParaRPr lang="pl-PL" b="1" dirty="0"/>
        </a:p>
      </dgm:t>
    </dgm:pt>
    <dgm:pt modelId="{11B0A085-3D56-4743-9705-41E2C6E578BC}" type="parTrans" cxnId="{53124EDE-CB22-400B-8E0D-187E20421853}">
      <dgm:prSet/>
      <dgm:spPr/>
      <dgm:t>
        <a:bodyPr/>
        <a:lstStyle/>
        <a:p>
          <a:endParaRPr lang="pl-PL"/>
        </a:p>
      </dgm:t>
    </dgm:pt>
    <dgm:pt modelId="{224C1941-1CDF-4F34-8910-CC927B7115D5}" type="sibTrans" cxnId="{53124EDE-CB22-400B-8E0D-187E20421853}">
      <dgm:prSet/>
      <dgm:spPr/>
      <dgm:t>
        <a:bodyPr/>
        <a:lstStyle/>
        <a:p>
          <a:endParaRPr lang="pl-PL"/>
        </a:p>
      </dgm:t>
    </dgm:pt>
    <dgm:pt modelId="{7A2889AC-C4FF-45FC-B802-AE7505D82DFB}" type="pres">
      <dgm:prSet presAssocID="{BE62F302-2FAC-4BD6-B3EA-87DD3E4D27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BB5FF8D-22A6-42B6-AB55-B36F16029314}" type="pres">
      <dgm:prSet presAssocID="{4115B5E5-A5CE-426A-9B30-98843CC137E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F206B4B-8013-4995-812B-743011DED5AB}" type="pres">
      <dgm:prSet presAssocID="{EF280F68-525B-444E-AB4C-C1DC6084B917}" presName="sibTrans" presStyleCnt="0"/>
      <dgm:spPr/>
    </dgm:pt>
    <dgm:pt modelId="{159BE346-01D3-4826-B3F2-4E010F73D44E}" type="pres">
      <dgm:prSet presAssocID="{525F70E1-09D2-43A6-825E-4DB2DA4C70F8}" presName="node" presStyleLbl="node1" presStyleIdx="1" presStyleCnt="5" custLinFactNeighborX="302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F72C399-C2FF-45AA-99E8-FB3D70248BF7}" type="pres">
      <dgm:prSet presAssocID="{4724AFA8-2878-4F5D-9705-6280E38FCFE5}" presName="sibTrans" presStyleCnt="0"/>
      <dgm:spPr/>
    </dgm:pt>
    <dgm:pt modelId="{8E023240-6C0B-4123-8313-561AB4F1A38C}" type="pres">
      <dgm:prSet presAssocID="{8C0C8BBD-5C3A-406A-9C03-F821FCC3256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7AC961-995E-488A-8E7F-3BDE94C2DAED}" type="pres">
      <dgm:prSet presAssocID="{356479A7-3F5E-40C9-8AE8-102232D0FA71}" presName="sibTrans" presStyleCnt="0"/>
      <dgm:spPr/>
    </dgm:pt>
    <dgm:pt modelId="{727EC536-0083-4E7D-B050-823CC0BC1CB2}" type="pres">
      <dgm:prSet presAssocID="{C9F18A7E-3BCF-4D7A-AB41-85A9A3107E3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899F972-3875-4251-A666-896366F5318A}" type="pres">
      <dgm:prSet presAssocID="{618C941A-6B56-40E7-B79A-8443DBB23746}" presName="sibTrans" presStyleCnt="0"/>
      <dgm:spPr/>
    </dgm:pt>
    <dgm:pt modelId="{DA9975FC-86BE-45B6-9D5C-1AD334D96C20}" type="pres">
      <dgm:prSet presAssocID="{C0436E6A-7BCB-4C7E-ACA4-42FE21B563C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42A440A-322E-43A0-AFDC-0F41601D59F7}" srcId="{BE62F302-2FAC-4BD6-B3EA-87DD3E4D278B}" destId="{525F70E1-09D2-43A6-825E-4DB2DA4C70F8}" srcOrd="1" destOrd="0" parTransId="{AE8DE888-B773-4E83-9B82-BB4710A31C07}" sibTransId="{4724AFA8-2878-4F5D-9705-6280E38FCFE5}"/>
    <dgm:cxn modelId="{1D339328-E5F0-4E5C-A261-C264E610F9E6}" srcId="{BE62F302-2FAC-4BD6-B3EA-87DD3E4D278B}" destId="{C9F18A7E-3BCF-4D7A-AB41-85A9A3107E38}" srcOrd="3" destOrd="0" parTransId="{354F4625-3A04-4B3A-8AF6-15F5CAE8C9C5}" sibTransId="{618C941A-6B56-40E7-B79A-8443DBB23746}"/>
    <dgm:cxn modelId="{3F2FDB6F-B9EF-427E-BF43-242663674531}" type="presOf" srcId="{525F70E1-09D2-43A6-825E-4DB2DA4C70F8}" destId="{159BE346-01D3-4826-B3F2-4E010F73D44E}" srcOrd="0" destOrd="0" presId="urn:microsoft.com/office/officeart/2005/8/layout/default"/>
    <dgm:cxn modelId="{DE7C1361-39FE-4BB3-963E-987B6510AECF}" type="presOf" srcId="{4115B5E5-A5CE-426A-9B30-98843CC137EC}" destId="{5BB5FF8D-22A6-42B6-AB55-B36F16029314}" srcOrd="0" destOrd="0" presId="urn:microsoft.com/office/officeart/2005/8/layout/default"/>
    <dgm:cxn modelId="{BDAB4F58-A438-4C38-B548-42F1CCF8073C}" srcId="{BE62F302-2FAC-4BD6-B3EA-87DD3E4D278B}" destId="{4115B5E5-A5CE-426A-9B30-98843CC137EC}" srcOrd="0" destOrd="0" parTransId="{A0C9725A-616D-44B9-B3FB-57B5CB8688DA}" sibTransId="{EF280F68-525B-444E-AB4C-C1DC6084B917}"/>
    <dgm:cxn modelId="{67381D75-EEF3-4E64-9084-318C1828DF9E}" type="presOf" srcId="{C9F18A7E-3BCF-4D7A-AB41-85A9A3107E38}" destId="{727EC536-0083-4E7D-B050-823CC0BC1CB2}" srcOrd="0" destOrd="0" presId="urn:microsoft.com/office/officeart/2005/8/layout/default"/>
    <dgm:cxn modelId="{95CF30DB-8798-4E74-976A-36D0A1CFC1B5}" type="presOf" srcId="{C0436E6A-7BCB-4C7E-ACA4-42FE21B563CC}" destId="{DA9975FC-86BE-45B6-9D5C-1AD334D96C20}" srcOrd="0" destOrd="0" presId="urn:microsoft.com/office/officeart/2005/8/layout/default"/>
    <dgm:cxn modelId="{A6201624-7C7A-48F8-AB49-7A635865D8F5}" type="presOf" srcId="{BE62F302-2FAC-4BD6-B3EA-87DD3E4D278B}" destId="{7A2889AC-C4FF-45FC-B802-AE7505D82DFB}" srcOrd="0" destOrd="0" presId="urn:microsoft.com/office/officeart/2005/8/layout/default"/>
    <dgm:cxn modelId="{52B58D47-20C6-48B1-8C5E-86597C56C622}" type="presOf" srcId="{8C0C8BBD-5C3A-406A-9C03-F821FCC32569}" destId="{8E023240-6C0B-4123-8313-561AB4F1A38C}" srcOrd="0" destOrd="0" presId="urn:microsoft.com/office/officeart/2005/8/layout/default"/>
    <dgm:cxn modelId="{4BFA2433-8F77-4995-B695-DB3B0CC3BBEF}" srcId="{BE62F302-2FAC-4BD6-B3EA-87DD3E4D278B}" destId="{8C0C8BBD-5C3A-406A-9C03-F821FCC32569}" srcOrd="2" destOrd="0" parTransId="{F6912FF5-DAD9-42FE-B715-61CDB464B763}" sibTransId="{356479A7-3F5E-40C9-8AE8-102232D0FA71}"/>
    <dgm:cxn modelId="{53124EDE-CB22-400B-8E0D-187E20421853}" srcId="{BE62F302-2FAC-4BD6-B3EA-87DD3E4D278B}" destId="{C0436E6A-7BCB-4C7E-ACA4-42FE21B563CC}" srcOrd="4" destOrd="0" parTransId="{11B0A085-3D56-4743-9705-41E2C6E578BC}" sibTransId="{224C1941-1CDF-4F34-8910-CC927B7115D5}"/>
    <dgm:cxn modelId="{E291E94F-0399-4566-947E-5B61B4D59088}" type="presParOf" srcId="{7A2889AC-C4FF-45FC-B802-AE7505D82DFB}" destId="{5BB5FF8D-22A6-42B6-AB55-B36F16029314}" srcOrd="0" destOrd="0" presId="urn:microsoft.com/office/officeart/2005/8/layout/default"/>
    <dgm:cxn modelId="{324D1D0C-8A3E-4DF9-86BE-7519802F12BD}" type="presParOf" srcId="{7A2889AC-C4FF-45FC-B802-AE7505D82DFB}" destId="{2F206B4B-8013-4995-812B-743011DED5AB}" srcOrd="1" destOrd="0" presId="urn:microsoft.com/office/officeart/2005/8/layout/default"/>
    <dgm:cxn modelId="{81FC72C3-2210-45DA-9A45-D9D242C33005}" type="presParOf" srcId="{7A2889AC-C4FF-45FC-B802-AE7505D82DFB}" destId="{159BE346-01D3-4826-B3F2-4E010F73D44E}" srcOrd="2" destOrd="0" presId="urn:microsoft.com/office/officeart/2005/8/layout/default"/>
    <dgm:cxn modelId="{77174835-4C30-4075-9AA0-502B84E8C0DD}" type="presParOf" srcId="{7A2889AC-C4FF-45FC-B802-AE7505D82DFB}" destId="{DF72C399-C2FF-45AA-99E8-FB3D70248BF7}" srcOrd="3" destOrd="0" presId="urn:microsoft.com/office/officeart/2005/8/layout/default"/>
    <dgm:cxn modelId="{3475AC02-4776-40D4-8909-9BC8CFFE3FD9}" type="presParOf" srcId="{7A2889AC-C4FF-45FC-B802-AE7505D82DFB}" destId="{8E023240-6C0B-4123-8313-561AB4F1A38C}" srcOrd="4" destOrd="0" presId="urn:microsoft.com/office/officeart/2005/8/layout/default"/>
    <dgm:cxn modelId="{EDB11146-803F-4B13-85EE-187A0F046D61}" type="presParOf" srcId="{7A2889AC-C4FF-45FC-B802-AE7505D82DFB}" destId="{8D7AC961-995E-488A-8E7F-3BDE94C2DAED}" srcOrd="5" destOrd="0" presId="urn:microsoft.com/office/officeart/2005/8/layout/default"/>
    <dgm:cxn modelId="{6723F278-612D-42FB-8EAA-851754F547B8}" type="presParOf" srcId="{7A2889AC-C4FF-45FC-B802-AE7505D82DFB}" destId="{727EC536-0083-4E7D-B050-823CC0BC1CB2}" srcOrd="6" destOrd="0" presId="urn:microsoft.com/office/officeart/2005/8/layout/default"/>
    <dgm:cxn modelId="{1F0FE34B-B5E4-4E61-8A46-A4896CB19FB2}" type="presParOf" srcId="{7A2889AC-C4FF-45FC-B802-AE7505D82DFB}" destId="{E899F972-3875-4251-A666-896366F5318A}" srcOrd="7" destOrd="0" presId="urn:microsoft.com/office/officeart/2005/8/layout/default"/>
    <dgm:cxn modelId="{37921EC9-55B1-426F-8DE5-66DF49D89956}" type="presParOf" srcId="{7A2889AC-C4FF-45FC-B802-AE7505D82DFB}" destId="{DA9975FC-86BE-45B6-9D5C-1AD334D96C2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788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361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860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376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4126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6167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491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021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6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443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83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13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79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904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904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03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3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C8B74-DD24-4476-B48E-ED837245FB66}" type="datetimeFigureOut">
              <a:rPr lang="pl-PL" smtClean="0"/>
              <a:t>23.10.2023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044D2-B26B-4FC0-9C45-949066F3C6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956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971015"/>
              </p:ext>
            </p:extLst>
          </p:nvPr>
        </p:nvGraphicFramePr>
        <p:xfrm>
          <a:off x="6968362" y="302387"/>
          <a:ext cx="4370197" cy="6183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9067446" imgH="12831813" progId="Acrobat.Document.DC">
                  <p:embed/>
                </p:oleObj>
              </mc:Choice>
              <mc:Fallback>
                <p:oleObj name="Acrobat Document" r:id="rId3" imgW="9067446" imgH="1283181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68362" y="302387"/>
                        <a:ext cx="4370197" cy="6183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1876425" y="1122363"/>
            <a:ext cx="4807840" cy="3723958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/>
              <a:t>EUROPEJSKI TYDZIEŃ ŚWIADOMOŚCI DYSLEKSJI 2023</a:t>
            </a:r>
            <a:endParaRPr lang="pl-PL" sz="5400" b="1" dirty="0"/>
          </a:p>
        </p:txBody>
      </p:sp>
    </p:spTree>
    <p:extLst>
      <p:ext uri="{BB962C8B-B14F-4D97-AF65-F5344CB8AC3E}">
        <p14:creationId xmlns:p14="http://schemas.microsoft.com/office/powerpoint/2010/main" val="274401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6256083" cy="1478570"/>
          </a:xfrm>
        </p:spPr>
        <p:txBody>
          <a:bodyPr/>
          <a:lstStyle/>
          <a:p>
            <a:pPr algn="ctr"/>
            <a:r>
              <a:rPr lang="pl-PL" b="1" dirty="0"/>
              <a:t>W obszarze pisma o dysleksji mogą świadczyć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114737"/>
          </a:xfrm>
        </p:spPr>
        <p:txBody>
          <a:bodyPr>
            <a:normAutofit/>
          </a:bodyPr>
          <a:lstStyle/>
          <a:p>
            <a:r>
              <a:rPr lang="pl-PL" dirty="0"/>
              <a:t>nieczytelne pismo; </a:t>
            </a:r>
            <a:endParaRPr lang="pl-PL" dirty="0" smtClean="0"/>
          </a:p>
          <a:p>
            <a:r>
              <a:rPr lang="pl-PL" dirty="0" smtClean="0"/>
              <a:t>opuszczanie</a:t>
            </a:r>
            <a:r>
              <a:rPr lang="pl-PL" dirty="0"/>
              <a:t>, dodawanie, przestawianie (inwersje) kolejności liter w wyrazie; </a:t>
            </a:r>
            <a:endParaRPr lang="pl-PL" dirty="0" smtClean="0"/>
          </a:p>
          <a:p>
            <a:r>
              <a:rPr lang="pl-PL" dirty="0" smtClean="0"/>
              <a:t>mylenie</a:t>
            </a:r>
            <a:r>
              <a:rPr lang="pl-PL" dirty="0"/>
              <a:t>, zwierciadlane odwracanie liter, cyfr podobnie wyglądających; </a:t>
            </a:r>
            <a:endParaRPr lang="pl-PL" dirty="0" smtClean="0"/>
          </a:p>
          <a:p>
            <a:r>
              <a:rPr lang="pl-PL" dirty="0" smtClean="0"/>
              <a:t>zapisywanie </a:t>
            </a:r>
            <a:r>
              <a:rPr lang="pl-PL" dirty="0"/>
              <a:t>wyrazów od prawej do lewej strony; </a:t>
            </a:r>
            <a:endParaRPr lang="pl-PL" dirty="0" smtClean="0"/>
          </a:p>
          <a:p>
            <a:r>
              <a:rPr lang="pl-PL" dirty="0" smtClean="0"/>
              <a:t>pismo </a:t>
            </a:r>
            <a:r>
              <a:rPr lang="pl-PL" dirty="0"/>
              <a:t>lustrzane; </a:t>
            </a:r>
            <a:endParaRPr lang="pl-PL" dirty="0" smtClean="0"/>
          </a:p>
          <a:p>
            <a:r>
              <a:rPr lang="pl-PL" dirty="0" smtClean="0"/>
              <a:t>niewłaściwy </a:t>
            </a:r>
            <a:r>
              <a:rPr lang="pl-PL" dirty="0"/>
              <a:t>dobór liter do zapisu głosek podobnych fonetycznie; </a:t>
            </a:r>
            <a:endParaRPr lang="pl-PL" dirty="0" smtClean="0"/>
          </a:p>
          <a:p>
            <a:r>
              <a:rPr lang="pl-PL" dirty="0" smtClean="0"/>
              <a:t>pisanie </a:t>
            </a:r>
            <a:r>
              <a:rPr lang="pl-PL" dirty="0"/>
              <a:t>zgodne z wymową, a nie z ortografią;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753" y="374905"/>
            <a:ext cx="3999086" cy="22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5725731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W obszarze pisma o dysleksji mogą świadczyć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2249486"/>
            <a:ext cx="9675939" cy="4197033"/>
          </a:xfrm>
        </p:spPr>
        <p:txBody>
          <a:bodyPr>
            <a:normAutofit/>
          </a:bodyPr>
          <a:lstStyle/>
          <a:p>
            <a:r>
              <a:rPr lang="pl-PL" dirty="0"/>
              <a:t>niewłaściwe stosowanie małych i dużych liter; </a:t>
            </a:r>
            <a:endParaRPr lang="pl-PL" dirty="0" smtClean="0"/>
          </a:p>
          <a:p>
            <a:r>
              <a:rPr lang="pl-PL" dirty="0" smtClean="0"/>
              <a:t>dodawanie</a:t>
            </a:r>
            <a:r>
              <a:rPr lang="pl-PL" dirty="0"/>
              <a:t>, pomijanie, przestawianie kolejności wyrazów w zdaniu; </a:t>
            </a:r>
            <a:endParaRPr lang="pl-PL" dirty="0" smtClean="0"/>
          </a:p>
          <a:p>
            <a:r>
              <a:rPr lang="pl-PL" dirty="0" smtClean="0"/>
              <a:t>opuszczanie </a:t>
            </a:r>
            <a:r>
              <a:rPr lang="pl-PL" dirty="0"/>
              <a:t>końcówek wyrazów; </a:t>
            </a:r>
            <a:endParaRPr lang="pl-PL" dirty="0" smtClean="0"/>
          </a:p>
          <a:p>
            <a:r>
              <a:rPr lang="pl-PL" dirty="0" smtClean="0"/>
              <a:t>zapisywanie </a:t>
            </a:r>
            <a:r>
              <a:rPr lang="pl-PL" dirty="0"/>
              <a:t>wyrazów w różny sposób w tej samej pracy; </a:t>
            </a:r>
          </a:p>
          <a:p>
            <a:r>
              <a:rPr lang="pl-PL" dirty="0" smtClean="0"/>
              <a:t>brak </a:t>
            </a:r>
            <a:r>
              <a:rPr lang="pl-PL" dirty="0"/>
              <a:t>lub niewłaściwe stosowanie interpunkcji; </a:t>
            </a:r>
            <a:endParaRPr lang="pl-PL" dirty="0" smtClean="0"/>
          </a:p>
          <a:p>
            <a:r>
              <a:rPr lang="pl-PL" dirty="0" smtClean="0"/>
              <a:t>nieprawidłowe </a:t>
            </a:r>
            <a:r>
              <a:rPr lang="pl-PL" dirty="0"/>
              <a:t>rozmieszczenie tekstu w przestrzeni, problem z zachowaniem marginesu.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49" y="378016"/>
            <a:ext cx="4125571" cy="23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W odniesieniu do rysowania i wykonywania innych prac plastycznych dysleksję mogą oznaczać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005009"/>
          </a:xfrm>
        </p:spPr>
        <p:txBody>
          <a:bodyPr>
            <a:normAutofit/>
          </a:bodyPr>
          <a:lstStyle/>
          <a:p>
            <a:r>
              <a:rPr lang="pl-PL" dirty="0"/>
              <a:t>szybka, duża męczliwość ręki; </a:t>
            </a:r>
            <a:endParaRPr lang="pl-PL" dirty="0" smtClean="0"/>
          </a:p>
          <a:p>
            <a:r>
              <a:rPr lang="pl-PL" dirty="0" smtClean="0"/>
              <a:t>niska </a:t>
            </a:r>
            <a:r>
              <a:rPr lang="pl-PL" dirty="0"/>
              <a:t>precyzja ruchów dłoni, palców; </a:t>
            </a:r>
            <a:endParaRPr lang="pl-PL" dirty="0" smtClean="0"/>
          </a:p>
          <a:p>
            <a:r>
              <a:rPr lang="pl-PL" dirty="0" smtClean="0"/>
              <a:t>słaba </a:t>
            </a:r>
            <a:r>
              <a:rPr lang="pl-PL" dirty="0"/>
              <a:t>koordynacja oka i ręki; </a:t>
            </a:r>
            <a:endParaRPr lang="pl-PL" dirty="0" smtClean="0"/>
          </a:p>
          <a:p>
            <a:r>
              <a:rPr lang="pl-PL" dirty="0" smtClean="0"/>
              <a:t>rysunki </a:t>
            </a:r>
            <a:r>
              <a:rPr lang="pl-PL" dirty="0"/>
              <a:t>uproszczone, schematyczne, pomijające detale; </a:t>
            </a:r>
            <a:endParaRPr lang="pl-PL" dirty="0" smtClean="0"/>
          </a:p>
          <a:p>
            <a:r>
              <a:rPr lang="pl-PL" dirty="0" smtClean="0"/>
              <a:t>zakłócenia </a:t>
            </a:r>
            <a:r>
              <a:rPr lang="pl-PL" dirty="0"/>
              <a:t>proporcji elementów umieszczonych w pracy plastycznej; </a:t>
            </a:r>
            <a:endParaRPr lang="pl-PL" dirty="0" smtClean="0"/>
          </a:p>
          <a:p>
            <a:r>
              <a:rPr lang="pl-PL" dirty="0" smtClean="0"/>
              <a:t>niewłaściwe </a:t>
            </a:r>
            <a:r>
              <a:rPr lang="pl-PL" dirty="0"/>
              <a:t>rozplanowanie, zaburzona kompozycja prac plastycznych; </a:t>
            </a:r>
            <a:endParaRPr lang="pl-PL" dirty="0" smtClean="0"/>
          </a:p>
          <a:p>
            <a:r>
              <a:rPr lang="pl-PL" dirty="0" smtClean="0"/>
              <a:t>błędny </a:t>
            </a:r>
            <a:r>
              <a:rPr lang="pl-PL" dirty="0"/>
              <a:t>kierunek podczas rysowania i odtwarzania figur, wzorów.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394" y="1786509"/>
            <a:ext cx="3679317" cy="22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01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W zakresie motoryki na dysleksję mogą wskazywać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2249486"/>
            <a:ext cx="6320092" cy="4142169"/>
          </a:xfrm>
        </p:spPr>
        <p:txBody>
          <a:bodyPr/>
          <a:lstStyle/>
          <a:p>
            <a:r>
              <a:rPr lang="pl-PL" dirty="0"/>
              <a:t>opóźniony lub nietypowy rozwój ruchowy; </a:t>
            </a:r>
            <a:endParaRPr lang="pl-PL" dirty="0" smtClean="0"/>
          </a:p>
          <a:p>
            <a:r>
              <a:rPr lang="pl-PL" dirty="0" smtClean="0"/>
              <a:t>niska </a:t>
            </a:r>
            <a:r>
              <a:rPr lang="pl-PL" dirty="0"/>
              <a:t>sprawność i koordynacja ruchowa w zakresie motoryki dużej i małej; </a:t>
            </a:r>
            <a:endParaRPr lang="pl-PL" dirty="0" smtClean="0"/>
          </a:p>
          <a:p>
            <a:r>
              <a:rPr lang="pl-PL" dirty="0" smtClean="0"/>
              <a:t>ogólna </a:t>
            </a:r>
            <a:r>
              <a:rPr lang="pl-PL" dirty="0"/>
              <a:t>niezgrabność ruchowa; </a:t>
            </a:r>
            <a:endParaRPr lang="pl-PL" dirty="0" smtClean="0"/>
          </a:p>
          <a:p>
            <a:r>
              <a:rPr lang="pl-PL" dirty="0" smtClean="0"/>
              <a:t>trudności </a:t>
            </a:r>
            <a:r>
              <a:rPr lang="pl-PL" dirty="0"/>
              <a:t>z wykonaniem złożonych, sekwencyjnych czynności ruchowych – np. układów gimnastycznych, kroków tanecznych (</a:t>
            </a:r>
            <a:r>
              <a:rPr lang="pl-PL" dirty="0" err="1"/>
              <a:t>dyspraksja</a:t>
            </a:r>
            <a:r>
              <a:rPr lang="pl-PL" dirty="0"/>
              <a:t>).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950" y="2097088"/>
            <a:ext cx="4050602" cy="41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1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W odniesieniu do pamięci objawami dysleksji mogą być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3" y="2249486"/>
            <a:ext cx="6749860" cy="4023297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trudności </a:t>
            </a:r>
            <a:r>
              <a:rPr lang="pl-PL" dirty="0"/>
              <a:t>w zapamiętywaniu wierszyków, piosenek, nazw, nazwisk, dat, terminologii, numerów telefonów, adresów, liczb, tabliczki mnożenia; </a:t>
            </a:r>
            <a:endParaRPr lang="pl-PL" dirty="0" smtClean="0"/>
          </a:p>
          <a:p>
            <a:r>
              <a:rPr lang="pl-PL" dirty="0" smtClean="0"/>
              <a:t>problemy </a:t>
            </a:r>
            <a:r>
              <a:rPr lang="pl-PL" dirty="0"/>
              <a:t>z zapamiętywaniem dłuższych, złożonych poleceń; </a:t>
            </a:r>
            <a:endParaRPr lang="pl-PL" dirty="0" smtClean="0"/>
          </a:p>
          <a:p>
            <a:r>
              <a:rPr lang="pl-PL" dirty="0" smtClean="0"/>
              <a:t>trudności </a:t>
            </a:r>
            <a:r>
              <a:rPr lang="pl-PL" dirty="0"/>
              <a:t>z przypominaniem sobie znanych słów; </a:t>
            </a:r>
            <a:endParaRPr lang="pl-PL" dirty="0" smtClean="0"/>
          </a:p>
          <a:p>
            <a:r>
              <a:rPr lang="pl-PL" dirty="0" smtClean="0"/>
              <a:t>utrudnione </a:t>
            </a:r>
            <a:r>
              <a:rPr lang="pl-PL" dirty="0"/>
              <a:t>zapamiętywanie nowych słów; </a:t>
            </a:r>
            <a:endParaRPr lang="pl-PL" dirty="0" smtClean="0"/>
          </a:p>
          <a:p>
            <a:r>
              <a:rPr lang="pl-PL" dirty="0" smtClean="0"/>
              <a:t>gubienie </a:t>
            </a:r>
            <a:r>
              <a:rPr lang="pl-PL" dirty="0"/>
              <a:t>wątku podczas pisania wypracowań.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44" y="2971830"/>
            <a:ext cx="3696280" cy="24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91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W aspekcie mowy i komunikacji werbalnej o dysleksji mogą świadczyć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48072" y="2249486"/>
            <a:ext cx="6629400" cy="4197033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opóźnienie rozwoju mowy; </a:t>
            </a:r>
            <a:endParaRPr lang="pl-PL" dirty="0" smtClean="0"/>
          </a:p>
          <a:p>
            <a:r>
              <a:rPr lang="pl-PL" dirty="0" smtClean="0"/>
              <a:t>mylenie </a:t>
            </a:r>
            <a:r>
              <a:rPr lang="pl-PL" dirty="0"/>
              <a:t>podobnie brzmiących głosek, sylab, słów; </a:t>
            </a:r>
            <a:endParaRPr lang="pl-PL" dirty="0" smtClean="0"/>
          </a:p>
          <a:p>
            <a:r>
              <a:rPr lang="pl-PL" dirty="0" smtClean="0"/>
              <a:t>przekręcanie</a:t>
            </a:r>
            <a:r>
              <a:rPr lang="pl-PL" dirty="0"/>
              <a:t>, zmiana brzmienia trudnych, długich wyrazów; </a:t>
            </a:r>
            <a:endParaRPr lang="pl-PL" dirty="0" smtClean="0"/>
          </a:p>
          <a:p>
            <a:r>
              <a:rPr lang="pl-PL" dirty="0" smtClean="0"/>
              <a:t>problemy </a:t>
            </a:r>
            <a:r>
              <a:rPr lang="pl-PL" dirty="0"/>
              <a:t>z poprawną wymową nowo poznanych słów; </a:t>
            </a:r>
            <a:endParaRPr lang="pl-PL" dirty="0" smtClean="0"/>
          </a:p>
          <a:p>
            <a:r>
              <a:rPr lang="pl-PL" dirty="0" smtClean="0"/>
              <a:t>błędy </a:t>
            </a:r>
            <a:r>
              <a:rPr lang="pl-PL" dirty="0"/>
              <a:t>gramatyczne (agramatyzmy); </a:t>
            </a:r>
            <a:endParaRPr lang="pl-PL" dirty="0" smtClean="0"/>
          </a:p>
          <a:p>
            <a:r>
              <a:rPr lang="pl-PL" dirty="0" smtClean="0"/>
              <a:t>ograniczony </a:t>
            </a:r>
            <a:r>
              <a:rPr lang="pl-PL" dirty="0"/>
              <a:t>zasób słownictwa czynnego; </a:t>
            </a:r>
            <a:endParaRPr lang="pl-PL" dirty="0" smtClean="0"/>
          </a:p>
          <a:p>
            <a:r>
              <a:rPr lang="pl-PL" dirty="0" smtClean="0"/>
              <a:t>trudności </a:t>
            </a:r>
            <a:r>
              <a:rPr lang="pl-PL" dirty="0"/>
              <a:t>z budowaniem dłuższych, złożonych wypowiedzi;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44" y="2383726"/>
            <a:ext cx="4264000" cy="28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34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1" y="265176"/>
            <a:ext cx="6887021" cy="1831911"/>
          </a:xfrm>
        </p:spPr>
        <p:txBody>
          <a:bodyPr/>
          <a:lstStyle/>
          <a:p>
            <a:pPr algn="ctr"/>
            <a:r>
              <a:rPr lang="pl-PL" b="1" dirty="0"/>
              <a:t>Osoba cierpiąca na dysleksję może mieć także problemy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1141410" y="2267712"/>
            <a:ext cx="4878391" cy="4270247"/>
          </a:xfrm>
        </p:spPr>
        <p:txBody>
          <a:bodyPr>
            <a:normAutofit/>
          </a:bodyPr>
          <a:lstStyle/>
          <a:p>
            <a:r>
              <a:rPr lang="pl-PL" dirty="0" smtClean="0"/>
              <a:t>z </a:t>
            </a:r>
            <a:r>
              <a:rPr lang="pl-PL" dirty="0"/>
              <a:t>układaniem puzzli, </a:t>
            </a:r>
          </a:p>
          <a:p>
            <a:r>
              <a:rPr lang="pl-PL" dirty="0" smtClean="0"/>
              <a:t>budowaniem </a:t>
            </a:r>
            <a:r>
              <a:rPr lang="pl-PL" dirty="0"/>
              <a:t>z klocków, </a:t>
            </a:r>
          </a:p>
          <a:p>
            <a:r>
              <a:rPr lang="pl-PL" dirty="0" smtClean="0"/>
              <a:t>orientacją </a:t>
            </a:r>
            <a:r>
              <a:rPr lang="pl-PL" dirty="0"/>
              <a:t>w terenie, </a:t>
            </a:r>
          </a:p>
          <a:p>
            <a:r>
              <a:rPr lang="pl-PL" dirty="0" smtClean="0"/>
              <a:t>odczytywaniem </a:t>
            </a:r>
            <a:r>
              <a:rPr lang="pl-PL" dirty="0"/>
              <a:t>mapy, numerów i symboli autobusów, numerów dróg, </a:t>
            </a:r>
          </a:p>
          <a:p>
            <a:r>
              <a:rPr lang="pl-PL" dirty="0" smtClean="0"/>
              <a:t>interpretowaniem </a:t>
            </a:r>
            <a:r>
              <a:rPr lang="pl-PL" dirty="0"/>
              <a:t>tabel, diagramów, wykresów, 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267713"/>
            <a:ext cx="4875210" cy="4105655"/>
          </a:xfrm>
        </p:spPr>
        <p:txBody>
          <a:bodyPr>
            <a:normAutofit fontScale="92500"/>
          </a:bodyPr>
          <a:lstStyle/>
          <a:p>
            <a:r>
              <a:rPr lang="pl-PL" dirty="0"/>
              <a:t>rozpoznawaniem symboli graficznych (znaki drogowe, piktogramy), </a:t>
            </a:r>
          </a:p>
          <a:p>
            <a:r>
              <a:rPr lang="pl-PL" dirty="0" smtClean="0"/>
              <a:t>prowadzeniem </a:t>
            </a:r>
            <a:r>
              <a:rPr lang="pl-PL" dirty="0"/>
              <a:t>samochodu, </a:t>
            </a:r>
          </a:p>
          <a:p>
            <a:r>
              <a:rPr lang="pl-PL" dirty="0" smtClean="0"/>
              <a:t>zapisem </a:t>
            </a:r>
            <a:r>
              <a:rPr lang="pl-PL" dirty="0"/>
              <a:t>i odczytem nut oraz symboli miar i wag, </a:t>
            </a:r>
          </a:p>
          <a:p>
            <a:r>
              <a:rPr lang="pl-PL" dirty="0" smtClean="0"/>
              <a:t>wybieraniem </a:t>
            </a:r>
            <a:r>
              <a:rPr lang="pl-PL" dirty="0"/>
              <a:t>numeru telefonu, </a:t>
            </a:r>
          </a:p>
          <a:p>
            <a:r>
              <a:rPr lang="pl-PL" dirty="0" smtClean="0"/>
              <a:t>wykonywaniem </a:t>
            </a:r>
            <a:r>
              <a:rPr lang="pl-PL" dirty="0"/>
              <a:t>obliczeń na kalkulatorze. 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73" y="265176"/>
            <a:ext cx="2535937" cy="19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71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44184" y="618518"/>
            <a:ext cx="5413248" cy="147857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/>
              <a:t>Terapia dysleksji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2587814"/>
            <a:ext cx="9905999" cy="3876993"/>
          </a:xfrm>
        </p:spPr>
        <p:txBody>
          <a:bodyPr/>
          <a:lstStyle/>
          <a:p>
            <a:r>
              <a:rPr lang="pl-PL" dirty="0"/>
              <a:t>Dysleksja nie ustępuje z wiekiem, ale towarzyszy dotkniętej nią osobie przez całe życie. </a:t>
            </a:r>
          </a:p>
          <a:p>
            <a:r>
              <a:rPr lang="pl-PL" dirty="0" smtClean="0"/>
              <a:t>Nie </a:t>
            </a:r>
            <a:r>
              <a:rPr lang="pl-PL" dirty="0"/>
              <a:t>można wyeliminować tego syndromu, ale poprzez odpowiednią terapię możliwe jest znaczne ograniczenie jego zakresu. </a:t>
            </a:r>
          </a:p>
          <a:p>
            <a:r>
              <a:rPr lang="pl-PL" dirty="0" smtClean="0"/>
              <a:t>Leczenie </a:t>
            </a:r>
            <a:r>
              <a:rPr lang="pl-PL" dirty="0"/>
              <a:t>dysleksji powinno się odbywać w ramach specjalistycznych zajęć korekcyjno-kompensacyjnych lub terapii pedagogicznej, uzupełnianych pracą własną ucznia w domu, według zaleceń terapeuty.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362" y="410781"/>
            <a:ext cx="3159317" cy="199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2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2920210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 smtClean="0"/>
              <a:t>SŁAWNI DYSLEKTYCY</a:t>
            </a:r>
            <a:endParaRPr lang="pl-PL" sz="66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44" y="2980753"/>
            <a:ext cx="5495735" cy="31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97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41410" y="4663440"/>
            <a:ext cx="4878391" cy="1127758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Tom Holland </a:t>
            </a:r>
            <a:r>
              <a:rPr lang="pl-PL" dirty="0"/>
              <a:t>– aktor, który wciela się w rolę </a:t>
            </a:r>
            <a:r>
              <a:rPr lang="pl-PL" dirty="0" err="1" smtClean="0"/>
              <a:t>Spider-Man’a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594361"/>
            <a:ext cx="4875210" cy="1581911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Jennifer </a:t>
            </a:r>
            <a:r>
              <a:rPr lang="pl-PL" b="1" dirty="0" err="1" smtClean="0"/>
              <a:t>Aniston</a:t>
            </a:r>
            <a:r>
              <a:rPr lang="pl-PL" b="1" dirty="0" smtClean="0"/>
              <a:t> </a:t>
            </a:r>
            <a:r>
              <a:rPr lang="pl-PL" dirty="0" smtClean="0"/>
              <a:t>– amerykańska aktorka i producentka filmowa 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52" y="954976"/>
            <a:ext cx="4269765" cy="32146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080" y="2176272"/>
            <a:ext cx="4919272" cy="32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6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1" y="1419227"/>
            <a:ext cx="9906000" cy="2576702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 smtClean="0"/>
              <a:t>CO TO JEST DYSLEKSJA ?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2560622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41410" y="481264"/>
            <a:ext cx="4878391" cy="2053390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err="1" smtClean="0"/>
              <a:t>Elon</a:t>
            </a:r>
            <a:r>
              <a:rPr lang="pl-PL" b="1" dirty="0" smtClean="0"/>
              <a:t> </a:t>
            </a:r>
            <a:r>
              <a:rPr lang="pl-PL" b="1" dirty="0" err="1" smtClean="0"/>
              <a:t>Musk</a:t>
            </a:r>
            <a:r>
              <a:rPr lang="pl-PL" b="1" dirty="0" smtClean="0"/>
              <a:t> </a:t>
            </a:r>
            <a:r>
              <a:rPr lang="pl-PL" dirty="0" smtClean="0"/>
              <a:t>– amerykański przedsiębiorca, założyciel przedsiębiorstw </a:t>
            </a:r>
            <a:r>
              <a:rPr lang="pl-PL" dirty="0" err="1" smtClean="0"/>
              <a:t>PayPal</a:t>
            </a:r>
            <a:r>
              <a:rPr lang="pl-PL" dirty="0" smtClean="0"/>
              <a:t>, </a:t>
            </a:r>
            <a:r>
              <a:rPr lang="pl-PL" dirty="0" err="1" smtClean="0"/>
              <a:t>SpaceX</a:t>
            </a:r>
            <a:r>
              <a:rPr lang="pl-PL" dirty="0" smtClean="0"/>
              <a:t>, Tesla etc. 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4427621"/>
            <a:ext cx="4875210" cy="136357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 smtClean="0"/>
              <a:t>Albert Einstein </a:t>
            </a:r>
            <a:r>
              <a:rPr lang="pl-PL" dirty="0" smtClean="0"/>
              <a:t>– fizyk teoretyczny i laureat Nagrody Nobla w dziedzinie fizyki.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86" y="2558511"/>
            <a:ext cx="2493838" cy="374757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05" y="663490"/>
            <a:ext cx="2606341" cy="34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7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41410" y="4363453"/>
            <a:ext cx="4878391" cy="142774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Bill Gates </a:t>
            </a:r>
            <a:r>
              <a:rPr lang="pl-PL" dirty="0" smtClean="0"/>
              <a:t>– amerykański informatyk, przedsiębiorca, współzałożyciel firmy Microsoft. 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786063"/>
            <a:ext cx="4875210" cy="5005136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Steven Spielberg </a:t>
            </a:r>
            <a:r>
              <a:rPr lang="pl-PL" dirty="0" smtClean="0"/>
              <a:t>– amerykański reżyser, scenarzysta i producent filmowy.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40" y="941972"/>
            <a:ext cx="4181957" cy="274771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687" y="2281764"/>
            <a:ext cx="2686050" cy="41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0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41410" y="946484"/>
            <a:ext cx="4878391" cy="4844714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Steven </a:t>
            </a:r>
            <a:r>
              <a:rPr lang="pl-PL" b="1" dirty="0" err="1" smtClean="0"/>
              <a:t>Jobs</a:t>
            </a:r>
            <a:r>
              <a:rPr lang="pl-PL" b="1" dirty="0" smtClean="0"/>
              <a:t> </a:t>
            </a:r>
            <a:r>
              <a:rPr lang="pl-PL" dirty="0" smtClean="0"/>
              <a:t>– jeden z trzech założycieli firmy Apple.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4138862"/>
            <a:ext cx="4875210" cy="202130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Walter „Walt” Disney </a:t>
            </a:r>
            <a:r>
              <a:rPr lang="pl-PL" dirty="0" smtClean="0"/>
              <a:t>– jeden z największych twórców przemysłu rozrywkowego w historii, legenda animacji i filmu.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99" y="2609349"/>
            <a:ext cx="4630118" cy="241183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244" y="1283368"/>
            <a:ext cx="4737435" cy="2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53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b="1" dirty="0" smtClean="0"/>
              <a:t>ZAPAMIĘTAJ </a:t>
            </a:r>
            <a:r>
              <a:rPr lang="pl-PL" sz="4400" b="1" dirty="0" smtClean="0">
                <a:sym typeface="Wingdings" panose="05000000000000000000" pitchFamily="2" charset="2"/>
              </a:rPr>
              <a:t></a:t>
            </a:r>
            <a:endParaRPr lang="pl-PL" sz="4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„Dyslektyk to człowiek, który mimo stosownych metod nauczania, dobrego poziomu inteligencji w sprzyjających warunkach, w których się wychowuje, nie potrafi nauczyć się płynnie czytać i dobrze pisać. </a:t>
            </a:r>
          </a:p>
          <a:p>
            <a:pPr marL="0" indent="0" algn="ctr">
              <a:buNone/>
            </a:pPr>
            <a:r>
              <a:rPr lang="pl-PL" dirty="0" smtClean="0"/>
              <a:t>Diagnoza stwierdzająca dysleksję to nie wyrok, ale szansa na kontynuowanie nauki, uwierzenie w siebie, odrzucenie poczucia bycia gorszym.”</a:t>
            </a:r>
          </a:p>
          <a:p>
            <a:pPr marL="0" indent="0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dirty="0" smtClean="0"/>
              <a:t>Bogusława Karaś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1940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768096"/>
            <a:ext cx="5442267" cy="1328992"/>
          </a:xfrm>
        </p:spPr>
        <p:txBody>
          <a:bodyPr/>
          <a:lstStyle/>
          <a:p>
            <a:pPr algn="ctr"/>
            <a:r>
              <a:rPr lang="pl-PL" b="1" dirty="0" smtClean="0"/>
              <a:t>PRZYDATNE STRONY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2514599"/>
            <a:ext cx="9905999" cy="3276601"/>
          </a:xfrm>
        </p:spPr>
        <p:txBody>
          <a:bodyPr/>
          <a:lstStyle/>
          <a:p>
            <a:r>
              <a:rPr lang="pl-PL" dirty="0"/>
              <a:t>https://ptd.edu.pl</a:t>
            </a:r>
            <a:r>
              <a:rPr lang="pl-PL" dirty="0" smtClean="0"/>
              <a:t>/</a:t>
            </a:r>
          </a:p>
          <a:p>
            <a:r>
              <a:rPr lang="pl-PL" dirty="0"/>
              <a:t>https://ortograffiti.pl</a:t>
            </a:r>
            <a:r>
              <a:rPr lang="pl-PL" dirty="0" smtClean="0"/>
              <a:t>/</a:t>
            </a:r>
          </a:p>
          <a:p>
            <a:r>
              <a:rPr lang="pl-PL" dirty="0"/>
              <a:t>Wolne Lektury – audiobooki – https://wolnelektury.pl/katalog/audiobooki/</a:t>
            </a:r>
          </a:p>
          <a:p>
            <a:r>
              <a:rPr lang="pl-PL" dirty="0"/>
              <a:t>https://dardysleksji.pl/2019/06/17/slawni-dyslektycy</a:t>
            </a:r>
            <a:r>
              <a:rPr lang="pl-PL" dirty="0" smtClean="0"/>
              <a:t>/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408" y="558546"/>
            <a:ext cx="4160200" cy="2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5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384048"/>
            <a:ext cx="10142284" cy="610819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3900" b="1" dirty="0" smtClean="0"/>
              <a:t>Zapraszamy do wspólnej pracy i zabawy podczas Europejskiego Tygodnia Świadomości Dysleksji! </a:t>
            </a:r>
            <a:r>
              <a:rPr lang="pl-PL" sz="3900" b="1" dirty="0" smtClean="0">
                <a:sym typeface="Wingdings" panose="05000000000000000000" pitchFamily="2" charset="2"/>
              </a:rPr>
              <a:t> </a:t>
            </a:r>
          </a:p>
          <a:p>
            <a:pPr marL="0" indent="0">
              <a:buNone/>
            </a:pPr>
            <a:endParaRPr lang="pl-PL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 smtClean="0">
              <a:sym typeface="Wingdings" panose="05000000000000000000" pitchFamily="2" charset="2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pl-PL" sz="1900" dirty="0" smtClean="0">
                <a:sym typeface="Wingdings" panose="05000000000000000000" pitchFamily="2" charset="2"/>
              </a:rPr>
              <a:t>Prezentację przygotowała: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pl-PL" sz="1900" dirty="0" smtClean="0">
                <a:sym typeface="Wingdings" panose="05000000000000000000" pitchFamily="2" charset="2"/>
              </a:rPr>
              <a:t>Ewelina Łukasik </a:t>
            </a:r>
            <a:endParaRPr lang="pl-PL" sz="19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370" y="1792830"/>
            <a:ext cx="9528368" cy="37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5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b="1" dirty="0" smtClean="0"/>
              <a:t>DYSLEKSJA </a:t>
            </a:r>
            <a:endParaRPr lang="pl-PL" sz="6600" b="1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00" b="29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Są to specyficzne trudności w czytaniu i pisaniu u dzieci o prawidłowym rozwoju intelektualnym. </a:t>
            </a:r>
          </a:p>
          <a:p>
            <a:pPr algn="ctr"/>
            <a:r>
              <a:rPr lang="pl-PL" sz="2400" dirty="0" smtClean="0"/>
              <a:t>Spowodowane są zaburzeniami niektórych funkcji poznawczych, motorycznych i ich integracji, uwarunkowanymi nieprawidłowym funkcjonowaniem układu nerwowego.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10931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/>
              <a:t>TYPY DYSLEKSJI </a:t>
            </a:r>
            <a:endParaRPr lang="pl-PL" sz="54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143713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807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09698"/>
          </a:xfrm>
        </p:spPr>
        <p:txBody>
          <a:bodyPr/>
          <a:lstStyle/>
          <a:p>
            <a:pPr algn="ctr"/>
            <a:r>
              <a:rPr lang="pl-PL" b="1" dirty="0"/>
              <a:t>TYPY DYSLEKSJI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1728216"/>
            <a:ext cx="10288588" cy="4062985"/>
          </a:xfrm>
        </p:spPr>
        <p:txBody>
          <a:bodyPr>
            <a:normAutofit/>
          </a:bodyPr>
          <a:lstStyle/>
          <a:p>
            <a:r>
              <a:rPr lang="pl-PL" b="1" dirty="0" smtClean="0"/>
              <a:t>DYSGRAFIA</a:t>
            </a:r>
            <a:r>
              <a:rPr lang="pl-PL" dirty="0" smtClean="0"/>
              <a:t> – trudności w opanowaniu pożądanego graficznego poziomu pisma </a:t>
            </a:r>
          </a:p>
          <a:p>
            <a:r>
              <a:rPr lang="pl-PL" b="1" dirty="0" smtClean="0"/>
              <a:t>DYSLEKSJA</a:t>
            </a:r>
            <a:r>
              <a:rPr lang="pl-PL" dirty="0" smtClean="0"/>
              <a:t> – specyficzne trudności w nauce czytania, którym często towarzyszą trudności w pisaniu </a:t>
            </a:r>
          </a:p>
          <a:p>
            <a:r>
              <a:rPr lang="pl-PL" b="1" dirty="0" smtClean="0"/>
              <a:t>DYSORTOGRAFIA</a:t>
            </a:r>
            <a:r>
              <a:rPr lang="pl-PL" dirty="0" smtClean="0"/>
              <a:t> – specyficzne trudności z opanowaniem poprawnej pisowni (nie tylko błędy ortograficzne)</a:t>
            </a:r>
          </a:p>
          <a:p>
            <a:r>
              <a:rPr lang="pl-PL" b="1" dirty="0" smtClean="0"/>
              <a:t>DYSKALKULIA</a:t>
            </a:r>
            <a:r>
              <a:rPr lang="pl-PL" dirty="0" smtClean="0"/>
              <a:t> – trudności w liczeniu </a:t>
            </a:r>
          </a:p>
          <a:p>
            <a:r>
              <a:rPr lang="pl-PL" b="1" dirty="0" smtClean="0"/>
              <a:t>DYSFONIA</a:t>
            </a:r>
            <a:r>
              <a:rPr lang="pl-PL" dirty="0" smtClean="0"/>
              <a:t> – ciche, niewyraźne mówienie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686" y="4053690"/>
            <a:ext cx="3667106" cy="228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8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b="1" dirty="0" smtClean="0"/>
              <a:t>SYMPTOMY DYSLEKSJI </a:t>
            </a:r>
            <a:endParaRPr lang="pl-PL" sz="4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6468" y="2249488"/>
            <a:ext cx="5315890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W zakresie czytania symptomami dysleksji mogą być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006934"/>
          </a:xfrm>
        </p:spPr>
        <p:txBody>
          <a:bodyPr>
            <a:normAutofit/>
          </a:bodyPr>
          <a:lstStyle/>
          <a:p>
            <a:r>
              <a:rPr lang="pl-PL" dirty="0"/>
              <a:t>trudności z podziałem słowa na sylaby, złączeniem sylab w słowo</a:t>
            </a:r>
            <a:r>
              <a:rPr lang="pl-PL" dirty="0" smtClean="0"/>
              <a:t>;</a:t>
            </a:r>
          </a:p>
          <a:p>
            <a:r>
              <a:rPr lang="pl-PL" dirty="0"/>
              <a:t>przekręcanie wyrazów</a:t>
            </a:r>
            <a:r>
              <a:rPr lang="pl-PL" dirty="0" smtClean="0"/>
              <a:t>;</a:t>
            </a:r>
          </a:p>
          <a:p>
            <a:r>
              <a:rPr lang="pl-PL" dirty="0"/>
              <a:t>odczytywanie krótkich wyrazów od tyłu</a:t>
            </a:r>
            <a:r>
              <a:rPr lang="pl-PL" dirty="0" smtClean="0"/>
              <a:t>;</a:t>
            </a:r>
          </a:p>
          <a:p>
            <a:r>
              <a:rPr lang="pl-PL" dirty="0"/>
              <a:t>pomijanie, dodawanie wyrazów</a:t>
            </a:r>
            <a:r>
              <a:rPr lang="pl-PL" dirty="0" smtClean="0"/>
              <a:t>;</a:t>
            </a:r>
          </a:p>
          <a:p>
            <a:r>
              <a:rPr lang="pl-PL" dirty="0"/>
              <a:t>pomijanie lub ponowne odczytywanie linijek tekstu</a:t>
            </a:r>
            <a:r>
              <a:rPr lang="pl-PL" dirty="0" smtClean="0"/>
              <a:t>;</a:t>
            </a:r>
          </a:p>
          <a:p>
            <a:r>
              <a:rPr lang="pl-PL" dirty="0"/>
              <a:t>gubienie miejsca, w którym się czyta</a:t>
            </a:r>
            <a:r>
              <a:rPr lang="pl-PL" dirty="0" smtClean="0"/>
              <a:t>;</a:t>
            </a:r>
          </a:p>
          <a:p>
            <a:r>
              <a:rPr lang="pl-PL" dirty="0"/>
              <a:t>pomijanie interpunkcji;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843" y="3693662"/>
            <a:ext cx="3865145" cy="25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69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78198"/>
          </a:xfrm>
        </p:spPr>
        <p:txBody>
          <a:bodyPr/>
          <a:lstStyle/>
          <a:p>
            <a:pPr algn="ctr"/>
            <a:r>
              <a:rPr lang="pl-PL" b="1" dirty="0"/>
              <a:t>W zakresie czytania symptomami dysleksji mogą być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2085474"/>
            <a:ext cx="6574841" cy="4363452"/>
          </a:xfrm>
        </p:spPr>
        <p:txBody>
          <a:bodyPr>
            <a:normAutofit/>
          </a:bodyPr>
          <a:lstStyle/>
          <a:p>
            <a:r>
              <a:rPr lang="pl-PL" dirty="0"/>
              <a:t>niewłaściwa intonacja czytanego tekstu; </a:t>
            </a:r>
            <a:endParaRPr lang="pl-PL" dirty="0" smtClean="0"/>
          </a:p>
          <a:p>
            <a:r>
              <a:rPr lang="pl-PL" dirty="0"/>
              <a:t>czytanie wolne, niepłynne, nierytmiczne; </a:t>
            </a:r>
            <a:endParaRPr lang="pl-PL" dirty="0" smtClean="0"/>
          </a:p>
          <a:p>
            <a:r>
              <a:rPr lang="pl-PL" dirty="0"/>
              <a:t>niski poziom zrozumienia przeczytanego lub wysłuchanego tekstu; </a:t>
            </a:r>
            <a:endParaRPr lang="pl-PL" dirty="0" smtClean="0"/>
          </a:p>
          <a:p>
            <a:r>
              <a:rPr lang="pl-PL" dirty="0"/>
              <a:t>trudności z wyszukaniem najważniejszych myśli w tekście</a:t>
            </a:r>
            <a:r>
              <a:rPr lang="pl-PL" dirty="0" smtClean="0"/>
              <a:t>;</a:t>
            </a:r>
          </a:p>
          <a:p>
            <a:r>
              <a:rPr lang="pl-PL" dirty="0"/>
              <a:t>problemy z zapamiętaniem informacji zawartych w przeczytanym lub wysłuchanym tekście.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826" y="3545556"/>
            <a:ext cx="3967017" cy="264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2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6210363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/>
              <a:t>W obszarze pisma o dysleksji mogą świadczyć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867849"/>
          </a:xfrm>
        </p:spPr>
        <p:txBody>
          <a:bodyPr>
            <a:normAutofit lnSpcReduction="10000"/>
          </a:bodyPr>
          <a:lstStyle/>
          <a:p>
            <a:r>
              <a:rPr lang="pl-PL" dirty="0"/>
              <a:t>nieprawidłowy chwyt narzędzi pisarskich; </a:t>
            </a:r>
            <a:endParaRPr lang="pl-PL" dirty="0" smtClean="0"/>
          </a:p>
          <a:p>
            <a:r>
              <a:rPr lang="pl-PL" dirty="0" smtClean="0"/>
              <a:t>zaburzenia </a:t>
            </a:r>
            <a:r>
              <a:rPr lang="pl-PL" dirty="0"/>
              <a:t>tonusu mięśniowego dłoni, nadgarstka; </a:t>
            </a:r>
            <a:endParaRPr lang="pl-PL" dirty="0" smtClean="0"/>
          </a:p>
          <a:p>
            <a:r>
              <a:rPr lang="pl-PL" dirty="0" smtClean="0"/>
              <a:t>wolne </a:t>
            </a:r>
            <a:r>
              <a:rPr lang="pl-PL" dirty="0"/>
              <a:t>tempo pisania; </a:t>
            </a:r>
            <a:endParaRPr lang="pl-PL" dirty="0" smtClean="0"/>
          </a:p>
          <a:p>
            <a:r>
              <a:rPr lang="pl-PL" dirty="0" smtClean="0"/>
              <a:t>za </a:t>
            </a:r>
            <a:r>
              <a:rPr lang="pl-PL" dirty="0"/>
              <a:t>duże, za małe połączenia między literami, cyframi; </a:t>
            </a:r>
            <a:endParaRPr lang="pl-PL" dirty="0" smtClean="0"/>
          </a:p>
          <a:p>
            <a:r>
              <a:rPr lang="pl-PL" dirty="0" smtClean="0"/>
              <a:t>brak </a:t>
            </a:r>
            <a:r>
              <a:rPr lang="pl-PL" dirty="0"/>
              <a:t>wiązania liter ze sobą; </a:t>
            </a:r>
            <a:endParaRPr lang="pl-PL" dirty="0" smtClean="0"/>
          </a:p>
          <a:p>
            <a:r>
              <a:rPr lang="pl-PL" dirty="0" smtClean="0"/>
              <a:t>pomijanie </a:t>
            </a:r>
            <a:r>
              <a:rPr lang="pl-PL" dirty="0"/>
              <a:t>znaków diakrytycznych (kropka, haczyk) nad i pod literami; </a:t>
            </a:r>
            <a:endParaRPr lang="pl-PL" dirty="0" smtClean="0"/>
          </a:p>
          <a:p>
            <a:r>
              <a:rPr lang="pl-PL" dirty="0" smtClean="0"/>
              <a:t>deformowanie </a:t>
            </a:r>
            <a:r>
              <a:rPr lang="pl-PL" dirty="0"/>
              <a:t>kształtu liter, cyfr;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344" y="462597"/>
            <a:ext cx="4116008" cy="28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845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Obwó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wó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118</TotalTime>
  <Words>937</Words>
  <Application>Microsoft Office PowerPoint</Application>
  <PresentationFormat>Panoramiczny</PresentationFormat>
  <Paragraphs>130</Paragraphs>
  <Slides>25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Arial</vt:lpstr>
      <vt:lpstr>Trebuchet MS</vt:lpstr>
      <vt:lpstr>Tw Cen MT</vt:lpstr>
      <vt:lpstr>Wingdings</vt:lpstr>
      <vt:lpstr>Obwód</vt:lpstr>
      <vt:lpstr>Acrobat Document</vt:lpstr>
      <vt:lpstr>EUROPEJSKI TYDZIEŃ ŚWIADOMOŚCI DYSLEKSJI 2023</vt:lpstr>
      <vt:lpstr>CO TO JEST DYSLEKSJA ?</vt:lpstr>
      <vt:lpstr>DYSLEKSJA </vt:lpstr>
      <vt:lpstr>TYPY DYSLEKSJI </vt:lpstr>
      <vt:lpstr>TYPY DYSLEKSJI </vt:lpstr>
      <vt:lpstr>SYMPTOMY DYSLEKSJI </vt:lpstr>
      <vt:lpstr>W zakresie czytania symptomami dysleksji mogą być</vt:lpstr>
      <vt:lpstr>W zakresie czytania symptomami dysleksji mogą być</vt:lpstr>
      <vt:lpstr>W obszarze pisma o dysleksji mogą świadczyć</vt:lpstr>
      <vt:lpstr>W obszarze pisma o dysleksji mogą świadczyć</vt:lpstr>
      <vt:lpstr>W obszarze pisma o dysleksji mogą świadczyć</vt:lpstr>
      <vt:lpstr>W odniesieniu do rysowania i wykonywania innych prac plastycznych dysleksję mogą oznaczać</vt:lpstr>
      <vt:lpstr>W zakresie motoryki na dysleksję mogą wskazywać</vt:lpstr>
      <vt:lpstr>W odniesieniu do pamięci objawami dysleksji mogą być</vt:lpstr>
      <vt:lpstr>W aspekcie mowy i komunikacji werbalnej o dysleksji mogą świadczyć</vt:lpstr>
      <vt:lpstr>Osoba cierpiąca na dysleksję może mieć także problemy</vt:lpstr>
      <vt:lpstr>Terapia dysleksji</vt:lpstr>
      <vt:lpstr>SŁAWNI DYSLEKTYCY</vt:lpstr>
      <vt:lpstr>Prezentacja programu PowerPoint</vt:lpstr>
      <vt:lpstr>Prezentacja programu PowerPoint</vt:lpstr>
      <vt:lpstr>Prezentacja programu PowerPoint</vt:lpstr>
      <vt:lpstr>Prezentacja programu PowerPoint</vt:lpstr>
      <vt:lpstr>ZAPAMIĘTAJ </vt:lpstr>
      <vt:lpstr>PRZYDATNE STRONY 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EUROPEJSKI TYDZIEŃ ŚWIADOMOŚCI DYSLEKSJI 2023</dc:title>
  <dc:creator>Ewelina Lewandowska</dc:creator>
  <cp:lastModifiedBy>Krystyna Organiszczak</cp:lastModifiedBy>
  <cp:revision>23</cp:revision>
  <dcterms:created xsi:type="dcterms:W3CDTF">2023-10-04T11:31:48Z</dcterms:created>
  <dcterms:modified xsi:type="dcterms:W3CDTF">2023-10-23T12:07:11Z</dcterms:modified>
</cp:coreProperties>
</file>