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CC00"/>
    <a:srgbClr val="00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229" autoAdjust="0"/>
  </p:normalViewPr>
  <p:slideViewPr>
    <p:cSldViewPr snapToGrid="0">
      <p:cViewPr varScale="1">
        <p:scale>
          <a:sx n="70" d="100"/>
          <a:sy n="70" d="100"/>
        </p:scale>
        <p:origin x="70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5E1D8-65F2-4576-B6C6-20E76D8D5C47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E0C3-FE8A-4A59-9D06-ACC7B1DCE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4121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AE0C3-FE8A-4A59-9D06-ACC7B1DCEAC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657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5FA3E1A-2739-453C-92E9-918552456E0E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643F027-B643-40AF-9D00-508F267626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947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3E1A-2739-453C-92E9-918552456E0E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F027-B643-40AF-9D00-508F267626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60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FA3E1A-2739-453C-92E9-918552456E0E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643F027-B643-40AF-9D00-508F267626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1407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FA3E1A-2739-453C-92E9-918552456E0E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643F027-B643-40AF-9D00-508F267626A0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129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FA3E1A-2739-453C-92E9-918552456E0E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643F027-B643-40AF-9D00-508F267626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0047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3E1A-2739-453C-92E9-918552456E0E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F027-B643-40AF-9D00-508F267626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38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3E1A-2739-453C-92E9-918552456E0E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F027-B643-40AF-9D00-508F267626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8039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3E1A-2739-453C-92E9-918552456E0E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F027-B643-40AF-9D00-508F267626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9214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FA3E1A-2739-453C-92E9-918552456E0E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643F027-B643-40AF-9D00-508F267626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17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3E1A-2739-453C-92E9-918552456E0E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F027-B643-40AF-9D00-508F267626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663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FA3E1A-2739-453C-92E9-918552456E0E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643F027-B643-40AF-9D00-508F267626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074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3E1A-2739-453C-92E9-918552456E0E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F027-B643-40AF-9D00-508F267626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757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3E1A-2739-453C-92E9-918552456E0E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F027-B643-40AF-9D00-508F267626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227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3E1A-2739-453C-92E9-918552456E0E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F027-B643-40AF-9D00-508F267626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480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3E1A-2739-453C-92E9-918552456E0E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F027-B643-40AF-9D00-508F267626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938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3E1A-2739-453C-92E9-918552456E0E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F027-B643-40AF-9D00-508F267626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926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3E1A-2739-453C-92E9-918552456E0E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F027-B643-40AF-9D00-508F267626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39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570">
              <a:srgbClr val="90FED2"/>
            </a:gs>
            <a:gs pos="2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A3E1A-2739-453C-92E9-918552456E0E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3F027-B643-40AF-9D00-508F267626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161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hyperlink" Target="https://pixabay.com/en/cow-milk-farming-animal-eyes-farm-35561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pixabay.com/id/pena-bulu-burung-hewan-cantik-1674851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174716/cute-baby-by-qubodup-174716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6" Type="http://schemas.openxmlformats.org/officeDocument/2006/relationships/hyperlink" Target="https://pixabay.com/en/bee-hive-bee-hive-honey-combs-297748/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www.pexels.com/de/foto/arzt-bandage-behandlung-blut-263242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hyperlink" Target="https://openclipart.org/detail/174806/fwd__bubble_hand_drawn-by-rejon-177666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hyperlink" Target="https://openclipart.org/detail/169702/odd-knight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pxhere.com/pl/photo/84163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hyperlink" Target="https://pixabay.com/en/pounds-sterling-money-currency-2552333/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pxhere.com/en/photo/71845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53B72CE-BD07-E828-0C58-24F0AAD78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400703"/>
            <a:ext cx="9448800" cy="182509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pl-PL" sz="7200" b="1" dirty="0">
                <a:solidFill>
                  <a:schemeClr val="bg1"/>
                </a:solidFill>
                <a:latin typeface="Impact" panose="020B0806030902050204" pitchFamily="34" charset="0"/>
              </a:rPr>
              <a:t>ZASADY ORTOGRAFICZNE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149D808-0681-7996-09DE-3329D8F8A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27855"/>
            <a:ext cx="9448800" cy="6858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000066"/>
                </a:solidFill>
                <a:latin typeface="Impact" panose="020B0806030902050204" pitchFamily="34" charset="0"/>
              </a:rPr>
              <a:t>PREZENTACJA PRZYGOTOWANA Z OKAZJI </a:t>
            </a:r>
            <a:r>
              <a:rPr lang="pl-PL">
                <a:solidFill>
                  <a:srgbClr val="000066"/>
                </a:solidFill>
                <a:latin typeface="Impact" panose="020B0806030902050204" pitchFamily="34" charset="0"/>
              </a:rPr>
              <a:t>ŚWIATOWEGO </a:t>
            </a:r>
            <a:r>
              <a:rPr lang="pl-PL" smtClean="0">
                <a:solidFill>
                  <a:srgbClr val="000066"/>
                </a:solidFill>
                <a:latin typeface="Impact" panose="020B0806030902050204" pitchFamily="34" charset="0"/>
              </a:rPr>
              <a:t>TYGODNIA</a:t>
            </a:r>
            <a:r>
              <a:rPr lang="pl-PL" smtClean="0">
                <a:solidFill>
                  <a:srgbClr val="000066"/>
                </a:solidFill>
                <a:latin typeface="Impact" panose="020B0806030902050204" pitchFamily="34" charset="0"/>
              </a:rPr>
              <a:t> </a:t>
            </a:r>
            <a:r>
              <a:rPr lang="pl-PL" dirty="0">
                <a:solidFill>
                  <a:srgbClr val="000066"/>
                </a:solidFill>
                <a:latin typeface="Impact" panose="020B0806030902050204" pitchFamily="34" charset="0"/>
              </a:rPr>
              <a:t>DYSLEKSJI 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1974F25-84AD-900C-1684-310FEF10C902}"/>
              </a:ext>
            </a:extLst>
          </p:cNvPr>
          <p:cNvSpPr txBox="1"/>
          <p:nvPr/>
        </p:nvSpPr>
        <p:spPr>
          <a:xfrm>
            <a:off x="7122253" y="5905849"/>
            <a:ext cx="4899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Impact" panose="020B0806030902050204" pitchFamily="34" charset="0"/>
              </a:rPr>
              <a:t>Przygotował Piotr Okoń	kl. 3b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973124"/>
      </p:ext>
    </p:extLst>
  </p:cSld>
  <p:clrMapOvr>
    <a:masterClrMapping/>
  </p:clrMapOvr>
  <p:transition spd="slow" advTm="947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4F5EF7A-FE4B-5B27-55B2-4B96A8219EB9}"/>
              </a:ext>
            </a:extLst>
          </p:cNvPr>
          <p:cNvSpPr txBox="1"/>
          <p:nvPr/>
        </p:nvSpPr>
        <p:spPr>
          <a:xfrm>
            <a:off x="5964572" y="427838"/>
            <a:ext cx="5478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0066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ZASADY PISOWNI   „</a:t>
            </a:r>
            <a:r>
              <a:rPr lang="pl-PL" sz="4000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Ó</a:t>
            </a:r>
            <a:r>
              <a:rPr lang="pl-PL" sz="4000" b="1" dirty="0">
                <a:solidFill>
                  <a:srgbClr val="0066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”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74EC0F87-97EF-3E4D-4D93-C74817CA6DC7}"/>
              </a:ext>
            </a:extLst>
          </p:cNvPr>
          <p:cNvSpPr txBox="1"/>
          <p:nvPr/>
        </p:nvSpPr>
        <p:spPr>
          <a:xfrm>
            <a:off x="370513" y="1538032"/>
            <a:ext cx="11450973" cy="4329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</a:rPr>
              <a:t>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</a:rPr>
              <a:t>Ó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</a:rPr>
              <a:t>” piszemy:</a:t>
            </a:r>
            <a:endParaRPr lang="pl-PL" sz="20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</a:rPr>
              <a:t>gdy  wymienia się na 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</a:rPr>
              <a:t>o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</a:rPr>
              <a:t>” – np. dw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</a:rPr>
              <a:t>ó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</a:rPr>
              <a:t>ch 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 dw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o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je;</a:t>
            </a: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gdy wymienia się na 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a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 – np. wr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ó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cić  wr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a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cać;</a:t>
            </a: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gdy wymienia się na 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e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 – np. pi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ó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ro  pi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e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rze;</a:t>
            </a: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w wyrazach kończących się na 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-ów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”, 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-</a:t>
            </a:r>
            <a:r>
              <a:rPr lang="pl-PL" sz="2000" dirty="0" err="1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ówna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”, 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-</a:t>
            </a:r>
            <a:r>
              <a:rPr lang="pl-PL" sz="2000" dirty="0" err="1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ówka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 – np. Krak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ów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,  r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ówna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, kr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ówka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.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SzPct val="110000"/>
            </a:pPr>
            <a:r>
              <a:rPr lang="pl-PL" sz="16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SzPct val="110000"/>
            </a:pPr>
            <a:endParaRPr lang="pl-PL" sz="16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SzPct val="110000"/>
            </a:pPr>
            <a:r>
              <a:rPr lang="pl-PL" sz="1600" dirty="0">
                <a:solidFill>
                  <a:schemeClr val="bg1"/>
                </a:solidFill>
                <a:latin typeface="Impact" panose="020B0806030902050204" pitchFamily="34" charset="0"/>
              </a:rPr>
              <a:t>		Wyjątki: ws</a:t>
            </a:r>
            <a:r>
              <a:rPr lang="pl-PL" sz="1600" u="sng" dirty="0">
                <a:solidFill>
                  <a:srgbClr val="00CC00"/>
                </a:solidFill>
                <a:latin typeface="Impact" panose="020B0806030902050204" pitchFamily="34" charset="0"/>
              </a:rPr>
              <a:t>uwka</a:t>
            </a:r>
            <a:r>
              <a:rPr lang="pl-PL" sz="1600" dirty="0">
                <a:solidFill>
                  <a:schemeClr val="bg1"/>
                </a:solidFill>
                <a:latin typeface="Impact" panose="020B0806030902050204" pitchFamily="34" charset="0"/>
              </a:rPr>
              <a:t> , zas</a:t>
            </a:r>
            <a:r>
              <a:rPr lang="pl-PL" sz="1600" u="sng" dirty="0">
                <a:solidFill>
                  <a:srgbClr val="00CC00"/>
                </a:solidFill>
                <a:latin typeface="Impact" panose="020B0806030902050204" pitchFamily="34" charset="0"/>
              </a:rPr>
              <a:t>uwka</a:t>
            </a:r>
            <a:r>
              <a:rPr lang="pl-PL" sz="1600" dirty="0">
                <a:solidFill>
                  <a:schemeClr val="bg1"/>
                </a:solidFill>
                <a:latin typeface="Impact" panose="020B0806030902050204" pitchFamily="34" charset="0"/>
              </a:rPr>
              <a:t>,  sk</a:t>
            </a:r>
            <a:r>
              <a:rPr lang="pl-PL" sz="1600" u="sng" dirty="0">
                <a:solidFill>
                  <a:srgbClr val="00CC00"/>
                </a:solidFill>
                <a:latin typeface="Impact" panose="020B0806030902050204" pitchFamily="34" charset="0"/>
              </a:rPr>
              <a:t>uwka</a:t>
            </a:r>
            <a:r>
              <a:rPr lang="pl-PL" sz="1600" dirty="0">
                <a:solidFill>
                  <a:schemeClr val="bg1"/>
                </a:solidFill>
                <a:latin typeface="Impact" panose="020B0806030902050204" pitchFamily="34" charset="0"/>
              </a:rPr>
              <a:t>, </a:t>
            </a:r>
            <a:r>
              <a:rPr lang="pl-PL" sz="1600" u="sng" dirty="0">
                <a:solidFill>
                  <a:srgbClr val="00CC00"/>
                </a:solidFill>
                <a:latin typeface="Impact" panose="020B0806030902050204" pitchFamily="34" charset="0"/>
              </a:rPr>
              <a:t>ó</a:t>
            </a:r>
            <a:r>
              <a:rPr lang="pl-PL" sz="1600" dirty="0">
                <a:solidFill>
                  <a:schemeClr val="bg1"/>
                </a:solidFill>
                <a:latin typeface="Impact" panose="020B0806030902050204" pitchFamily="34" charset="0"/>
              </a:rPr>
              <a:t>smy, </a:t>
            </a:r>
            <a:r>
              <a:rPr lang="pl-PL" sz="1600" u="sng" dirty="0">
                <a:solidFill>
                  <a:srgbClr val="00CC00"/>
                </a:solidFill>
                <a:latin typeface="Impact" panose="020B0806030902050204" pitchFamily="34" charset="0"/>
              </a:rPr>
              <a:t>ó</a:t>
            </a:r>
            <a:r>
              <a:rPr lang="pl-PL" sz="1600" dirty="0">
                <a:solidFill>
                  <a:schemeClr val="bg1"/>
                </a:solidFill>
                <a:latin typeface="Impact" panose="020B0806030902050204" pitchFamily="34" charset="0"/>
              </a:rPr>
              <a:t>semka, </a:t>
            </a:r>
            <a:r>
              <a:rPr lang="pl-PL" sz="1600" u="sng" dirty="0">
                <a:solidFill>
                  <a:srgbClr val="00CC00"/>
                </a:solidFill>
                <a:latin typeface="Impact" panose="020B0806030902050204" pitchFamily="34" charset="0"/>
              </a:rPr>
              <a:t>ó</a:t>
            </a:r>
            <a:r>
              <a:rPr lang="pl-PL" sz="1600" dirty="0">
                <a:solidFill>
                  <a:schemeClr val="bg1"/>
                </a:solidFill>
                <a:latin typeface="Impact" panose="020B0806030902050204" pitchFamily="34" charset="0"/>
              </a:rPr>
              <a:t>w, </a:t>
            </a:r>
            <a:r>
              <a:rPr lang="pl-PL" sz="1600" u="sng" dirty="0">
                <a:solidFill>
                  <a:srgbClr val="00CC00"/>
                </a:solidFill>
                <a:latin typeface="Impact" panose="020B0806030902050204" pitchFamily="34" charset="0"/>
              </a:rPr>
              <a:t>ów</a:t>
            </a:r>
            <a:r>
              <a:rPr lang="pl-PL" sz="1600" dirty="0">
                <a:solidFill>
                  <a:schemeClr val="bg1"/>
                </a:solidFill>
                <a:latin typeface="Impact" panose="020B0806030902050204" pitchFamily="34" charset="0"/>
              </a:rPr>
              <a:t>czesny, g</a:t>
            </a:r>
            <a:r>
              <a:rPr lang="pl-PL" sz="1600" u="sng" dirty="0">
                <a:solidFill>
                  <a:srgbClr val="00CC00"/>
                </a:solidFill>
                <a:latin typeface="Impact" panose="020B0806030902050204" pitchFamily="34" charset="0"/>
              </a:rPr>
              <a:t>ó</a:t>
            </a:r>
            <a:r>
              <a:rPr lang="pl-PL" sz="1600" dirty="0">
                <a:solidFill>
                  <a:schemeClr val="bg1"/>
                </a:solidFill>
                <a:latin typeface="Impact" panose="020B0806030902050204" pitchFamily="34" charset="0"/>
              </a:rPr>
              <a:t>ra, ch</a:t>
            </a:r>
            <a:r>
              <a:rPr lang="pl-PL" sz="1600" u="sng" dirty="0">
                <a:solidFill>
                  <a:srgbClr val="00CC00"/>
                </a:solidFill>
                <a:latin typeface="Impact" panose="020B0806030902050204" pitchFamily="34" charset="0"/>
              </a:rPr>
              <a:t>ó</a:t>
            </a:r>
            <a:r>
              <a:rPr lang="pl-PL" sz="1600" dirty="0">
                <a:solidFill>
                  <a:schemeClr val="bg1"/>
                </a:solidFill>
                <a:latin typeface="Impact" panose="020B0806030902050204" pitchFamily="34" charset="0"/>
              </a:rPr>
              <a:t>r.</a:t>
            </a:r>
            <a:endParaRPr lang="pl-PL" sz="1600" u="sng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SzPct val="110000"/>
            </a:pPr>
            <a:endParaRPr lang="pl-PL" sz="2000" dirty="0">
              <a:solidFill>
                <a:srgbClr val="0066FF"/>
              </a:solidFill>
              <a:latin typeface="Impact" panose="020B0806030902050204" pitchFamily="34" charset="0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endParaRPr lang="pl-PL" dirty="0">
              <a:solidFill>
                <a:srgbClr val="0066FF"/>
              </a:solidFill>
              <a:latin typeface="Impact" panose="020B080603090205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2866B126-F787-C96A-F75B-45B61FCCF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20129172">
            <a:off x="7432953" y="2551408"/>
            <a:ext cx="1415772" cy="733425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F9A36A94-7328-3B1D-5924-71DC49D497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9003746" y="3866841"/>
            <a:ext cx="713496" cy="807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0030973"/>
      </p:ext>
    </p:extLst>
  </p:cSld>
  <p:clrMapOvr>
    <a:masterClrMapping/>
  </p:clrMapOvr>
  <p:transition spd="slow" advTm="629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D6B33FB8-32A6-71F6-DB6C-C8BFF79E96BE}"/>
              </a:ext>
            </a:extLst>
          </p:cNvPr>
          <p:cNvSpPr txBox="1"/>
          <p:nvPr/>
        </p:nvSpPr>
        <p:spPr>
          <a:xfrm>
            <a:off x="5964572" y="427838"/>
            <a:ext cx="5478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0066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ZASADY PISOWNI   „</a:t>
            </a:r>
            <a:r>
              <a:rPr lang="pl-PL" sz="4000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U</a:t>
            </a:r>
            <a:r>
              <a:rPr lang="pl-PL" sz="4000" b="1" dirty="0">
                <a:solidFill>
                  <a:srgbClr val="0066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”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720000F-6BCD-B13B-E0E0-B0F681B0D701}"/>
              </a:ext>
            </a:extLst>
          </p:cNvPr>
          <p:cNvSpPr txBox="1"/>
          <p:nvPr/>
        </p:nvSpPr>
        <p:spPr>
          <a:xfrm>
            <a:off x="313258" y="1538032"/>
            <a:ext cx="11565483" cy="488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</a:rPr>
              <a:t>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</a:rPr>
              <a:t>U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</a:rPr>
              <a:t>” piszemy:</a:t>
            </a:r>
            <a:endParaRPr lang="pl-PL" sz="20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</a:rPr>
              <a:t>w zakończeniach 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</a:rPr>
              <a:t>-uch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</a:rPr>
              <a:t>”, 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</a:rPr>
              <a:t>-</a:t>
            </a:r>
            <a:r>
              <a:rPr lang="pl-PL" sz="2000" dirty="0" err="1">
                <a:solidFill>
                  <a:srgbClr val="FF0000"/>
                </a:solidFill>
                <a:latin typeface="Impact" panose="020B0806030902050204" pitchFamily="34" charset="0"/>
              </a:rPr>
              <a:t>un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</a:rPr>
              <a:t>”, 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</a:rPr>
              <a:t>-</a:t>
            </a:r>
            <a:r>
              <a:rPr lang="pl-PL" sz="2000" dirty="0" err="1">
                <a:solidFill>
                  <a:srgbClr val="FF0000"/>
                </a:solidFill>
                <a:latin typeface="Impact" panose="020B0806030902050204" pitchFamily="34" charset="0"/>
              </a:rPr>
              <a:t>unek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</a:rPr>
              <a:t>”, 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</a:rPr>
              <a:t>-</a:t>
            </a:r>
            <a:r>
              <a:rPr lang="pl-PL" sz="2000" dirty="0" err="1">
                <a:solidFill>
                  <a:srgbClr val="FF0000"/>
                </a:solidFill>
                <a:latin typeface="Impact" panose="020B0806030902050204" pitchFamily="34" charset="0"/>
              </a:rPr>
              <a:t>unka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</a:rPr>
              <a:t>”, 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</a:rPr>
              <a:t>-ulec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</a:rPr>
              <a:t>” – np. fart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</a:rPr>
              <a:t>uch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</a:rPr>
              <a:t>, opatr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</a:rPr>
              <a:t>unek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</a:rPr>
              <a:t>, ham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</a:rPr>
              <a:t>ulec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</a:rPr>
              <a:t>, bud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</a:rPr>
              <a:t>ulec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;</a:t>
            </a: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w zakończeń czasowników w czasie teraźniejszym 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-</a:t>
            </a:r>
            <a:r>
              <a:rPr lang="pl-PL" sz="2000" dirty="0" err="1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uję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”, 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-ujesz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”, 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-</a:t>
            </a:r>
            <a:r>
              <a:rPr lang="pl-PL" sz="2000" dirty="0" err="1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uję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 – np. mal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uję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, mal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ujesz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, mal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uj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;</a:t>
            </a: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zawsze na końcu wyrazu – np. do dom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u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, do las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u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, do park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u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, w morz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u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;</a:t>
            </a: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prawie zawsze na początku wyrazu – np. 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u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l, 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u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lica, 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u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mowa;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SzPct val="110000"/>
            </a:pP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      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Wyjątki: </a:t>
            </a:r>
            <a:r>
              <a:rPr kumimoji="0" lang="pl-PL" sz="1600" b="0" i="0" u="sng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ó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smy, </a:t>
            </a:r>
            <a:r>
              <a:rPr kumimoji="0" lang="pl-PL" sz="1600" b="0" i="0" u="sng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ó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semka, </a:t>
            </a:r>
            <a:r>
              <a:rPr kumimoji="0" lang="pl-PL" sz="1600" b="0" i="0" u="sng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ó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w, </a:t>
            </a:r>
            <a:r>
              <a:rPr kumimoji="0" lang="pl-PL" sz="1600" b="0" i="0" u="sng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ów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czesny.</a:t>
            </a:r>
            <a:endParaRPr lang="pl-PL" sz="2000" dirty="0">
              <a:solidFill>
                <a:srgbClr val="0066FF"/>
              </a:solidFill>
              <a:latin typeface="Impact" panose="020B0806030902050204" pitchFamily="34" charset="0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w zdrobnieniach z zakończeniami „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-</a:t>
            </a:r>
            <a:r>
              <a:rPr lang="pl-PL" sz="2000" u="sng" dirty="0" err="1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uś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”, „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-</a:t>
            </a:r>
            <a:r>
              <a:rPr lang="pl-PL" sz="2000" u="sng" dirty="0" err="1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usio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”, „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-uszek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”, „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-</a:t>
            </a:r>
            <a:r>
              <a:rPr lang="pl-PL" sz="2000" u="sng" dirty="0" err="1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uńcio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”, „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-</a:t>
            </a:r>
            <a:r>
              <a:rPr lang="pl-PL" sz="2000" u="sng" dirty="0" err="1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usia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”, „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-ula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”, 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-</a:t>
            </a:r>
            <a:r>
              <a:rPr lang="pl-PL" sz="2000" dirty="0" err="1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uchna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 – np. wn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usio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, mal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uszek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, bab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unia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, dziad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unio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.</a:t>
            </a:r>
            <a:endParaRPr lang="pl-PL" sz="16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SzPct val="110000"/>
            </a:pPr>
            <a:endParaRPr lang="pl-PL" sz="16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SzPct val="110000"/>
            </a:pPr>
            <a:r>
              <a:rPr lang="pl-PL" sz="1600" dirty="0">
                <a:solidFill>
                  <a:schemeClr val="bg1"/>
                </a:solidFill>
                <a:latin typeface="Impact" panose="020B0806030902050204" pitchFamily="34" charset="0"/>
              </a:rPr>
              <a:t>		</a:t>
            </a:r>
            <a:endParaRPr lang="pl-PL" sz="2000" dirty="0">
              <a:solidFill>
                <a:srgbClr val="0066FF"/>
              </a:solidFill>
              <a:latin typeface="Impact" panose="020B0806030902050204" pitchFamily="34" charset="0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endParaRPr lang="pl-PL" dirty="0">
              <a:solidFill>
                <a:srgbClr val="0066FF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8DC05AEC-92CC-C87B-DC9D-ACA53D67AC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0759856" y="1404681"/>
            <a:ext cx="856047" cy="566993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FAE61983-D956-6A95-1646-3C03E5009E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8229600" y="3429000"/>
            <a:ext cx="853892" cy="719138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FEFF4E3D-CB6A-C7F4-0A24-6268CE9CDF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4419600" y="4924424"/>
            <a:ext cx="642462" cy="10858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5128609"/>
      </p:ext>
    </p:extLst>
  </p:cSld>
  <p:clrMapOvr>
    <a:masterClrMapping/>
  </p:clrMapOvr>
  <p:transition spd="slow" advTm="794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94C83EAE-8301-FE47-80A7-95CBAD595603}"/>
              </a:ext>
            </a:extLst>
          </p:cNvPr>
          <p:cNvSpPr txBox="1"/>
          <p:nvPr/>
        </p:nvSpPr>
        <p:spPr>
          <a:xfrm>
            <a:off x="5964572" y="427838"/>
            <a:ext cx="5478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0066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ZASADY PISOWNI   „</a:t>
            </a:r>
            <a:r>
              <a:rPr lang="pl-PL" sz="4000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RZ</a:t>
            </a:r>
            <a:r>
              <a:rPr lang="pl-PL" sz="4000" b="1" dirty="0">
                <a:solidFill>
                  <a:srgbClr val="0066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”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FC65A802-AC53-F1D8-6820-EB246EDD6A17}"/>
              </a:ext>
            </a:extLst>
          </p:cNvPr>
          <p:cNvSpPr txBox="1"/>
          <p:nvPr/>
        </p:nvSpPr>
        <p:spPr>
          <a:xfrm>
            <a:off x="370513" y="1538032"/>
            <a:ext cx="11450973" cy="479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</a:rPr>
              <a:t>„</a:t>
            </a:r>
            <a:r>
              <a:rPr lang="pl-PL" sz="2000" dirty="0" err="1">
                <a:solidFill>
                  <a:srgbClr val="FF0000"/>
                </a:solidFill>
                <a:latin typeface="Impact" panose="020B0806030902050204" pitchFamily="34" charset="0"/>
              </a:rPr>
              <a:t>rz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</a:rPr>
              <a:t>” piszemy:</a:t>
            </a:r>
            <a:endParaRPr lang="pl-PL" sz="20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</a:rPr>
              <a:t>gdy  wymienia się na 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</a:rPr>
              <a:t>r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</a:rPr>
              <a:t>” – np. da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</a:rPr>
              <a:t>rzy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</a:rPr>
              <a:t>ć 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 da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r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;</a:t>
            </a: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w zakończeniach 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-mistrz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”, 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-mierz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 – np. zegar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mistrz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, wodo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mierz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;</a:t>
            </a: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po spółgłoskach 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b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”, 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d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”, „</a:t>
            </a:r>
            <a:r>
              <a:rPr lang="pl-PL" sz="2000" dirty="0" err="1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ch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”, 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g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”, 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j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 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k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”, 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p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”, 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t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”, 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w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 – np. 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chrz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ąszcz, 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grz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ech, 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krz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ew, 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wrz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osowisko;</a:t>
            </a: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w zawodach z końcówką 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-</a:t>
            </a:r>
            <a:r>
              <a:rPr lang="pl-PL" sz="2000" dirty="0" err="1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arz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”, „-</a:t>
            </a:r>
            <a:r>
              <a:rPr lang="pl-PL" sz="2000" dirty="0" err="1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erz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 – np. maryn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arz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, piek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arz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, ryc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erz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;</a:t>
            </a: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W wyrazach z „</a:t>
            </a:r>
            <a:r>
              <a:rPr lang="pl-PL" sz="2000" dirty="0" err="1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rz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 niewymiennym – np. o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rz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ech, ja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rz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ębina, ma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rz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enie, ku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rz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, wa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rz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ywa.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SzPct val="110000"/>
            </a:pPr>
            <a:r>
              <a:rPr lang="pl-PL" sz="16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SzPct val="110000"/>
            </a:pPr>
            <a:endParaRPr lang="pl-PL" sz="16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SzPct val="110000"/>
            </a:pPr>
            <a:r>
              <a:rPr lang="pl-PL" sz="1600" dirty="0">
                <a:solidFill>
                  <a:schemeClr val="bg1"/>
                </a:solidFill>
                <a:latin typeface="Impact" panose="020B0806030902050204" pitchFamily="34" charset="0"/>
              </a:rPr>
              <a:t>		Wyjątki: młodzi</a:t>
            </a:r>
            <a:r>
              <a:rPr lang="pl-PL" sz="1600" u="sng" dirty="0">
                <a:solidFill>
                  <a:srgbClr val="00CC00"/>
                </a:solidFill>
                <a:latin typeface="Impact" panose="020B0806030902050204" pitchFamily="34" charset="0"/>
              </a:rPr>
              <a:t>eż</a:t>
            </a:r>
            <a:r>
              <a:rPr lang="pl-PL" sz="1600" dirty="0">
                <a:solidFill>
                  <a:schemeClr val="bg1"/>
                </a:solidFill>
                <a:latin typeface="Impact" panose="020B0806030902050204" pitchFamily="34" charset="0"/>
              </a:rPr>
              <a:t>, report</a:t>
            </a:r>
            <a:r>
              <a:rPr lang="pl-PL" sz="1600" u="sng" dirty="0">
                <a:solidFill>
                  <a:srgbClr val="00CC00"/>
                </a:solidFill>
                <a:latin typeface="Impact" panose="020B0806030902050204" pitchFamily="34" charset="0"/>
              </a:rPr>
              <a:t>aż</a:t>
            </a:r>
            <a:r>
              <a:rPr lang="pl-PL" sz="1600" dirty="0">
                <a:solidFill>
                  <a:schemeClr val="bg1"/>
                </a:solidFill>
                <a:latin typeface="Impact" panose="020B0806030902050204" pitchFamily="34" charset="0"/>
              </a:rPr>
              <a:t>, makij</a:t>
            </a:r>
            <a:r>
              <a:rPr lang="pl-PL" sz="1600" u="sng" dirty="0">
                <a:solidFill>
                  <a:srgbClr val="00CC00"/>
                </a:solidFill>
                <a:latin typeface="Impact" panose="020B0806030902050204" pitchFamily="34" charset="0"/>
              </a:rPr>
              <a:t>aż</a:t>
            </a:r>
            <a:r>
              <a:rPr lang="pl-PL" sz="1600" dirty="0">
                <a:solidFill>
                  <a:schemeClr val="bg1"/>
                </a:solidFill>
                <a:latin typeface="Impact" panose="020B0806030902050204" pitchFamily="34" charset="0"/>
              </a:rPr>
              <a:t>, gar</a:t>
            </a:r>
            <a:r>
              <a:rPr lang="pl-PL" sz="1600" u="sng" dirty="0">
                <a:solidFill>
                  <a:srgbClr val="00CC00"/>
                </a:solidFill>
                <a:latin typeface="Impact" panose="020B0806030902050204" pitchFamily="34" charset="0"/>
              </a:rPr>
              <a:t>aż</a:t>
            </a:r>
            <a:r>
              <a:rPr lang="pl-PL" sz="1600" dirty="0">
                <a:solidFill>
                  <a:schemeClr val="bg1"/>
                </a:solidFill>
                <a:latin typeface="Impact" panose="020B0806030902050204" pitchFamily="34" charset="0"/>
              </a:rPr>
              <a:t>, papi</a:t>
            </a:r>
            <a:r>
              <a:rPr lang="pl-PL" sz="1600" u="sng" dirty="0">
                <a:solidFill>
                  <a:srgbClr val="00CC00"/>
                </a:solidFill>
                <a:latin typeface="Impact" panose="020B0806030902050204" pitchFamily="34" charset="0"/>
              </a:rPr>
              <a:t>eż</a:t>
            </a:r>
            <a:r>
              <a:rPr lang="pl-PL" sz="1600" dirty="0">
                <a:solidFill>
                  <a:schemeClr val="bg1"/>
                </a:solidFill>
                <a:latin typeface="Impact" panose="020B0806030902050204" pitchFamily="34" charset="0"/>
              </a:rPr>
              <a:t>, p</a:t>
            </a:r>
            <a:r>
              <a:rPr lang="pl-PL" sz="1600" u="sng" dirty="0">
                <a:solidFill>
                  <a:srgbClr val="00CC00"/>
                </a:solidFill>
                <a:latin typeface="Impact" panose="020B0806030902050204" pitchFamily="34" charset="0"/>
              </a:rPr>
              <a:t>sz</a:t>
            </a:r>
            <a:r>
              <a:rPr lang="pl-PL" sz="1600" dirty="0">
                <a:solidFill>
                  <a:schemeClr val="bg1"/>
                </a:solidFill>
                <a:latin typeface="Impact" panose="020B0806030902050204" pitchFamily="34" charset="0"/>
              </a:rPr>
              <a:t>czoła, p</a:t>
            </a:r>
            <a:r>
              <a:rPr lang="pl-PL" sz="1600" u="sng" dirty="0">
                <a:solidFill>
                  <a:srgbClr val="00CC00"/>
                </a:solidFill>
                <a:latin typeface="Impact" panose="020B0806030902050204" pitchFamily="34" charset="0"/>
              </a:rPr>
              <a:t>sz</a:t>
            </a:r>
            <a:r>
              <a:rPr lang="pl-PL" sz="1600" dirty="0">
                <a:solidFill>
                  <a:schemeClr val="bg1"/>
                </a:solidFill>
                <a:latin typeface="Impact" panose="020B0806030902050204" pitchFamily="34" charset="0"/>
              </a:rPr>
              <a:t>enica, g</a:t>
            </a:r>
            <a:r>
              <a:rPr lang="pl-PL" sz="1600" u="sng" dirty="0">
                <a:solidFill>
                  <a:srgbClr val="00CC00"/>
                </a:solidFill>
                <a:latin typeface="Impact" panose="020B0806030902050204" pitchFamily="34" charset="0"/>
              </a:rPr>
              <a:t>ż</a:t>
            </a:r>
            <a:r>
              <a:rPr lang="pl-PL" sz="1600" dirty="0">
                <a:solidFill>
                  <a:schemeClr val="bg1"/>
                </a:solidFill>
                <a:latin typeface="Impact" panose="020B0806030902050204" pitchFamily="34" charset="0"/>
              </a:rPr>
              <a:t>eg</a:t>
            </a:r>
            <a:r>
              <a:rPr lang="pl-PL" sz="1600" u="sng" dirty="0">
                <a:solidFill>
                  <a:srgbClr val="00CC00"/>
                </a:solidFill>
                <a:latin typeface="Impact" panose="020B0806030902050204" pitchFamily="34" charset="0"/>
              </a:rPr>
              <a:t>ż</a:t>
            </a:r>
            <a:r>
              <a:rPr lang="pl-PL" sz="1600" dirty="0">
                <a:solidFill>
                  <a:schemeClr val="bg1"/>
                </a:solidFill>
                <a:latin typeface="Impact" panose="020B0806030902050204" pitchFamily="34" charset="0"/>
              </a:rPr>
              <a:t>ółka. </a:t>
            </a:r>
            <a:endParaRPr lang="pl-PL" sz="1600" u="sng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SzPct val="110000"/>
            </a:pPr>
            <a:endParaRPr lang="pl-PL" sz="2000" dirty="0">
              <a:solidFill>
                <a:srgbClr val="0066FF"/>
              </a:solidFill>
              <a:latin typeface="Impact" panose="020B0806030902050204" pitchFamily="34" charset="0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endParaRPr lang="pl-PL" dirty="0">
              <a:solidFill>
                <a:srgbClr val="0066FF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5914684B-667A-9303-F673-5C9A104EF8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9878492" y="3429000"/>
            <a:ext cx="1260252" cy="135147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77C937DC-B7C6-F5F8-8EBD-AD2350517F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029447" y="1036820"/>
            <a:ext cx="507598" cy="60011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79136668-9F5B-7A2C-F7BD-E5FE5DC303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8703577" y="1538032"/>
            <a:ext cx="1557338" cy="1038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3667973"/>
      </p:ext>
    </p:extLst>
  </p:cSld>
  <p:clrMapOvr>
    <a:masterClrMapping/>
  </p:clrMapOvr>
  <p:transition spd="slow" advTm="615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D1DFD334-3CEF-CFA7-6DC9-FA88A1AC441E}"/>
              </a:ext>
            </a:extLst>
          </p:cNvPr>
          <p:cNvSpPr txBox="1"/>
          <p:nvPr/>
        </p:nvSpPr>
        <p:spPr>
          <a:xfrm>
            <a:off x="5964572" y="427838"/>
            <a:ext cx="5478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0066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ZASADY PISOWNI   „</a:t>
            </a:r>
            <a:r>
              <a:rPr lang="pl-PL" sz="4000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Ż</a:t>
            </a:r>
            <a:r>
              <a:rPr lang="pl-PL" sz="4000" b="1" dirty="0">
                <a:solidFill>
                  <a:srgbClr val="0066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”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1B5143C4-81AB-33F3-5274-46FCB3745FA9}"/>
              </a:ext>
            </a:extLst>
          </p:cNvPr>
          <p:cNvSpPr txBox="1"/>
          <p:nvPr/>
        </p:nvSpPr>
        <p:spPr>
          <a:xfrm>
            <a:off x="370513" y="1538032"/>
            <a:ext cx="11450973" cy="2720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</a:rPr>
              <a:t>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</a:rPr>
              <a:t>ż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</a:rPr>
              <a:t>” piszemy:</a:t>
            </a:r>
            <a:endParaRPr lang="pl-PL" sz="20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</a:rPr>
              <a:t>gdy  wymienia się na 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</a:rPr>
              <a:t>g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</a:rPr>
              <a:t>” – np. dró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</a:rPr>
              <a:t>ż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</a:rPr>
              <a:t>ka 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 dro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g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a;</a:t>
            </a: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gdy wymienia się na 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s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 – np. papie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ż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  papie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s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ki;</a:t>
            </a: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gdy wymienia się na „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z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 – np. ma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ż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ę  ma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z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ać;</a:t>
            </a: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gdy wymienia się na „</a:t>
            </a:r>
            <a:r>
              <a:rPr lang="pl-PL" sz="2000" dirty="0" err="1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dz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” – np. pienię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ż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ny  pienią</a:t>
            </a:r>
            <a:r>
              <a:rPr lang="pl-PL" sz="2000" u="sng" dirty="0">
                <a:solidFill>
                  <a:srgbClr val="FF0000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dz</a:t>
            </a:r>
            <a:r>
              <a:rPr lang="pl-PL" sz="2000" dirty="0">
                <a:solidFill>
                  <a:srgbClr val="0066FF"/>
                </a:solidFill>
                <a:latin typeface="Impact" panose="020B0806030902050204" pitchFamily="34" charset="0"/>
                <a:sym typeface="Wingdings" panose="05000000000000000000" pitchFamily="2" charset="2"/>
              </a:rPr>
              <a:t>.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SzPct val="110000"/>
            </a:pPr>
            <a:r>
              <a:rPr lang="pl-PL" sz="16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C29BA58A-A943-B887-CB92-8C1A10534E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flipH="1">
            <a:off x="7924797" y="1819276"/>
            <a:ext cx="2115647" cy="160972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9C16897B-A5DD-EF64-7A58-B557DA04F1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314295" y="4403187"/>
            <a:ext cx="1235152" cy="909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9233896"/>
      </p:ext>
    </p:extLst>
  </p:cSld>
  <p:clrMapOvr>
    <a:masterClrMapping/>
  </p:clrMapOvr>
  <p:transition spd="slow" advTm="474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CB79A5E-E1B1-2B21-8DB4-BC1F37F47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66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Dziękuję za uwagę !!!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29A4A54-C76C-A373-E824-19D96CE35D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pl-PL" dirty="0">
                <a:solidFill>
                  <a:schemeClr val="bg1"/>
                </a:solidFill>
                <a:latin typeface="Impact" panose="020B0806030902050204" pitchFamily="34" charset="0"/>
              </a:rPr>
              <a:t>Piotr Okoń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8978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234">
        <p15:prstTrans prst="fracture"/>
      </p:transition>
    </mc:Choice>
    <mc:Fallback xmlns="">
      <p:transition spd="slow" advTm="82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4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4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Par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173</TotalTime>
  <Words>423</Words>
  <Application>Microsoft Office PowerPoint</Application>
  <PresentationFormat>Panoramiczny</PresentationFormat>
  <Paragraphs>42</Paragraphs>
  <Slides>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Impact</vt:lpstr>
      <vt:lpstr>Wingdings</vt:lpstr>
      <vt:lpstr>Para</vt:lpstr>
      <vt:lpstr>ZASADY ORTOGRAFICZNE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 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ORTOGRAFICZNE</dc:title>
  <dc:creator>Artur Okoń</dc:creator>
  <cp:lastModifiedBy>Jolanta Brzywczy</cp:lastModifiedBy>
  <cp:revision>9</cp:revision>
  <dcterms:created xsi:type="dcterms:W3CDTF">2023-10-08T10:46:31Z</dcterms:created>
  <dcterms:modified xsi:type="dcterms:W3CDTF">2023-10-12T10:15:55Z</dcterms:modified>
</cp:coreProperties>
</file>