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2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AE2-F9B4-4A55-BCC0-8F6880A53E00}" type="datetimeFigureOut">
              <a:rPr lang="pl-PL" smtClean="0"/>
              <a:t>07.10.2023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0A-1703-4DBD-B787-C30329A98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60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AE2-F9B4-4A55-BCC0-8F6880A53E00}" type="datetimeFigureOut">
              <a:rPr lang="pl-PL" smtClean="0"/>
              <a:t>07.10.2023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0A-1703-4DBD-B787-C30329A98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56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AE2-F9B4-4A55-BCC0-8F6880A53E00}" type="datetimeFigureOut">
              <a:rPr lang="pl-PL" smtClean="0"/>
              <a:t>07.10.2023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0A-1703-4DBD-B787-C30329A98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55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AE2-F9B4-4A55-BCC0-8F6880A53E00}" type="datetimeFigureOut">
              <a:rPr lang="pl-PL" smtClean="0"/>
              <a:t>07.10.2023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0A-1703-4DBD-B787-C30329A98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47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AE2-F9B4-4A55-BCC0-8F6880A53E00}" type="datetimeFigureOut">
              <a:rPr lang="pl-PL" smtClean="0"/>
              <a:t>07.10.2023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0A-1703-4DBD-B787-C30329A98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62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AE2-F9B4-4A55-BCC0-8F6880A53E00}" type="datetimeFigureOut">
              <a:rPr lang="pl-PL" smtClean="0"/>
              <a:t>07.10.2023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0A-1703-4DBD-B787-C30329A98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54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AE2-F9B4-4A55-BCC0-8F6880A53E00}" type="datetimeFigureOut">
              <a:rPr lang="pl-PL" smtClean="0"/>
              <a:t>07.10.2023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0A-1703-4DBD-B787-C30329A98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95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AE2-F9B4-4A55-BCC0-8F6880A53E00}" type="datetimeFigureOut">
              <a:rPr lang="pl-PL" smtClean="0"/>
              <a:t>07.10.2023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0A-1703-4DBD-B787-C30329A98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AE2-F9B4-4A55-BCC0-8F6880A53E00}" type="datetimeFigureOut">
              <a:rPr lang="pl-PL" smtClean="0"/>
              <a:t>07.10.2023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0A-1703-4DBD-B787-C30329A98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61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AE2-F9B4-4A55-BCC0-8F6880A53E00}" type="datetimeFigureOut">
              <a:rPr lang="pl-PL" smtClean="0"/>
              <a:t>07.10.2023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0A-1703-4DBD-B787-C30329A98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CAE2-F9B4-4A55-BCC0-8F6880A53E00}" type="datetimeFigureOut">
              <a:rPr lang="pl-PL" smtClean="0"/>
              <a:t>07.10.2023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0A-1703-4DBD-B787-C30329A98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83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ACAE2-F9B4-4A55-BCC0-8F6880A53E00}" type="datetimeFigureOut">
              <a:rPr lang="pl-PL" smtClean="0"/>
              <a:t>07.10.2023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EFC0A-1703-4DBD-B787-C30329A98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75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l/bumble-bee-trzmiel-owad-kwiat-2361348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s://pixabay.com/pl/rysunek-kot-twarz-oczy-portret-1533191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12" Type="http://schemas.openxmlformats.org/officeDocument/2006/relationships/hyperlink" Target="https://pngimg.com/download/7210" TargetMode="External"/><Relationship Id="rId17" Type="http://schemas.openxmlformats.org/officeDocument/2006/relationships/image" Target="../media/image9.jpg"/><Relationship Id="rId2" Type="http://schemas.openxmlformats.org/officeDocument/2006/relationships/image" Target="../media/image1.jpeg"/><Relationship Id="rId16" Type="http://schemas.openxmlformats.org/officeDocument/2006/relationships/hyperlink" Target="https://pl.m.wikipedia.org/wiki/Omarlica_czterokropkowa" TargetMode="External"/><Relationship Id="rId20" Type="http://schemas.openxmlformats.org/officeDocument/2006/relationships/hyperlink" Target="https://pixabay.com/en/plant-autumn-flower-erika-heather-176576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rskiewedrowki.blogspot.com/2012/09/noc-na-babiej-gorze.html?m=0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g"/><Relationship Id="rId15" Type="http://schemas.openxmlformats.org/officeDocument/2006/relationships/image" Target="../media/image8.jpg"/><Relationship Id="rId10" Type="http://schemas.openxmlformats.org/officeDocument/2006/relationships/hyperlink" Target="https://pixnio.com/pl/media/jesien-szlak-w-lesie-drzewa-park-narodowy-wysoki" TargetMode="External"/><Relationship Id="rId19" Type="http://schemas.openxmlformats.org/officeDocument/2006/relationships/image" Target="../media/image10.jpg"/><Relationship Id="rId4" Type="http://schemas.openxmlformats.org/officeDocument/2006/relationships/hyperlink" Target="https://wikitravel.org/pl/Land's_End" TargetMode="External"/><Relationship Id="rId9" Type="http://schemas.openxmlformats.org/officeDocument/2006/relationships/image" Target="../media/image5.jpg"/><Relationship Id="rId14" Type="http://schemas.openxmlformats.org/officeDocument/2006/relationships/hyperlink" Target="https://www.pngall.com/rattlesnake-p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miennakamieniu.wordpress.com/2013/11/02/w-krainie-wierzb-cegiel-i-krow-2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www.wiki.mrowki.ovh/index.php?title=Camponotus_herculeanu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dabergnow.com/2019/10/19/emu-watches-bundaberg-snake-catcher/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l/pies-cute-dog-ubrania-dla-ps%C3%B3w-687396/" TargetMode="External"/><Relationship Id="rId5" Type="http://schemas.openxmlformats.org/officeDocument/2006/relationships/image" Target="../media/image15.jpg"/><Relationship Id="rId10" Type="http://schemas.openxmlformats.org/officeDocument/2006/relationships/hyperlink" Target="https://pixnio.com/de/tiere/hirsche/karibu-rentier/karibus-blicke-gras" TargetMode="External"/><Relationship Id="rId4" Type="http://schemas.openxmlformats.org/officeDocument/2006/relationships/hyperlink" Target="https://www.naturfakta.no/dyr/?id=79777" TargetMode="External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1E98C1-2B95-4110-BE1C-16250337A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785983">
            <a:off x="386890" y="1057172"/>
            <a:ext cx="7916260" cy="2310312"/>
          </a:xfrm>
        </p:spPr>
        <p:txBody>
          <a:bodyPr>
            <a:noAutofit/>
          </a:bodyPr>
          <a:lstStyle/>
          <a:p>
            <a:r>
              <a:rPr lang="pl-PL" sz="6600" dirty="0">
                <a:solidFill>
                  <a:schemeClr val="tx2"/>
                </a:solidFill>
                <a:latin typeface="Algerian" panose="04020705040A02060702" pitchFamily="82" charset="0"/>
              </a:rPr>
              <a:t>Zasady ortograficzne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840F2B5-8135-4D69-AB65-57006A152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760364">
            <a:off x="1941405" y="3571765"/>
            <a:ext cx="5760846" cy="682079"/>
          </a:xfrm>
        </p:spPr>
        <p:txBody>
          <a:bodyPr>
            <a:normAutofit fontScale="77500" lnSpcReduction="20000"/>
          </a:bodyPr>
          <a:lstStyle/>
          <a:p>
            <a:endParaRPr lang="pl-PL" sz="800" dirty="0">
              <a:solidFill>
                <a:schemeClr val="tx2"/>
              </a:solidFill>
            </a:endParaRPr>
          </a:p>
          <a:p>
            <a:endParaRPr lang="pl-PL" sz="800" dirty="0">
              <a:solidFill>
                <a:schemeClr val="tx2"/>
              </a:solidFill>
            </a:endParaRPr>
          </a:p>
          <a:p>
            <a:r>
              <a:rPr lang="pl-PL" sz="2100" dirty="0">
                <a:solidFill>
                  <a:schemeClr val="tx2"/>
                </a:solidFill>
              </a:rPr>
              <a:t>Przygotowała uczennica klasy 3b</a:t>
            </a:r>
          </a:p>
        </p:txBody>
      </p:sp>
    </p:spTree>
    <p:extLst>
      <p:ext uri="{BB962C8B-B14F-4D97-AF65-F5344CB8AC3E}">
        <p14:creationId xmlns:p14="http://schemas.microsoft.com/office/powerpoint/2010/main" val="3707522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0671A3-0135-415C-B3C0-24ADEB4F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377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Zasady pisowni „rz”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AD1F6A-8F31-4FF4-BC82-D9A7567B1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3CEA1D1-04BE-43FC-9DEA-439A79684685}"/>
              </a:ext>
            </a:extLst>
          </p:cNvPr>
          <p:cNvSpPr txBox="1"/>
          <p:nvPr/>
        </p:nvSpPr>
        <p:spPr>
          <a:xfrm>
            <a:off x="989814" y="1690688"/>
            <a:ext cx="7478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Rz piszemy po spółgłoskach p, b, t, d, k, g, </a:t>
            </a:r>
            <a:r>
              <a:rPr lang="pl-PL" sz="2800" dirty="0" err="1"/>
              <a:t>ch</a:t>
            </a:r>
            <a:r>
              <a:rPr lang="pl-PL" sz="2800" dirty="0"/>
              <a:t>, j, w</a:t>
            </a:r>
          </a:p>
        </p:txBody>
      </p:sp>
      <p:pic>
        <p:nvPicPr>
          <p:cNvPr id="7" name="Obraz 6" descr="Obraz zawierający na wolnym powietrzu, niebo, natura, Nadbrzeżne i oceaniczne formy ukształtowania terenu&#10;&#10;Opis wygenerowany automatycznie">
            <a:extLst>
              <a:ext uri="{FF2B5EF4-FFF2-40B4-BE49-F238E27FC236}">
                <a16:creationId xmlns:a16="http://schemas.microsoft.com/office/drawing/2014/main" id="{C8946564-CD45-401F-BB00-E605D1161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7418" y="4361151"/>
            <a:ext cx="2421082" cy="181581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845B9C9-E72C-40C5-9B70-72F43525F8C3}"/>
              </a:ext>
            </a:extLst>
          </p:cNvPr>
          <p:cNvSpPr txBox="1"/>
          <p:nvPr/>
        </p:nvSpPr>
        <p:spPr>
          <a:xfrm>
            <a:off x="1371334" y="6253799"/>
            <a:ext cx="1246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przylądek</a:t>
            </a:r>
          </a:p>
        </p:txBody>
      </p:sp>
      <p:pic>
        <p:nvPicPr>
          <p:cNvPr id="11" name="Obraz 10" descr="Obraz zawierający na wolnym powietrzu, niebo, chmura, sylwetka&#10;&#10;Opis wygenerowany automatycznie">
            <a:extLst>
              <a:ext uri="{FF2B5EF4-FFF2-40B4-BE49-F238E27FC236}">
                <a16:creationId xmlns:a16="http://schemas.microsoft.com/office/drawing/2014/main" id="{CC6CEDA9-3526-4FA9-B506-C396A92EB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68772" y="2795623"/>
            <a:ext cx="2743200" cy="1706880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1A81B40-8EBD-4D8E-ADD8-EF77D2F73E84}"/>
              </a:ext>
            </a:extLst>
          </p:cNvPr>
          <p:cNvSpPr txBox="1"/>
          <p:nvPr/>
        </p:nvSpPr>
        <p:spPr>
          <a:xfrm>
            <a:off x="10073146" y="4615653"/>
            <a:ext cx="1039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brzask</a:t>
            </a:r>
          </a:p>
        </p:txBody>
      </p:sp>
      <p:pic>
        <p:nvPicPr>
          <p:cNvPr id="21" name="Obraz 20" descr="Obraz zawierający na wolnym powietrzu, bezkręgowiec, roślina, Owad zapylający&#10;&#10;Opis wygenerowany automatycznie">
            <a:extLst>
              <a:ext uri="{FF2B5EF4-FFF2-40B4-BE49-F238E27FC236}">
                <a16:creationId xmlns:a16="http://schemas.microsoft.com/office/drawing/2014/main" id="{62D66485-8971-4B85-800C-6E614ACE5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26252" y="2539943"/>
            <a:ext cx="1987241" cy="1324827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2F398AC-A0A3-4141-9BC4-3C64F4CBD7D1}"/>
              </a:ext>
            </a:extLst>
          </p:cNvPr>
          <p:cNvSpPr txBox="1"/>
          <p:nvPr/>
        </p:nvSpPr>
        <p:spPr>
          <a:xfrm>
            <a:off x="931128" y="3878771"/>
            <a:ext cx="1039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trzmiel</a:t>
            </a:r>
          </a:p>
        </p:txBody>
      </p:sp>
      <p:pic>
        <p:nvPicPr>
          <p:cNvPr id="24" name="Obraz 23" descr="Obraz zawierający na wolnym powietrzu, drzewo, roślina, niebo&#10;&#10;Opis wygenerowany automatycznie">
            <a:extLst>
              <a:ext uri="{FF2B5EF4-FFF2-40B4-BE49-F238E27FC236}">
                <a16:creationId xmlns:a16="http://schemas.microsoft.com/office/drawing/2014/main" id="{B986B4FB-91F9-4CF6-ADF6-06827924E4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559646" y="2607774"/>
            <a:ext cx="2015765" cy="3023648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747346D2-4D2C-4DBA-B59D-53CC435ED49B}"/>
              </a:ext>
            </a:extLst>
          </p:cNvPr>
          <p:cNvSpPr txBox="1"/>
          <p:nvPr/>
        </p:nvSpPr>
        <p:spPr>
          <a:xfrm>
            <a:off x="7075474" y="5573134"/>
            <a:ext cx="1039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drzewa</a:t>
            </a:r>
          </a:p>
        </p:txBody>
      </p:sp>
      <p:pic>
        <p:nvPicPr>
          <p:cNvPr id="28" name="Obraz 27" descr="Obraz zawierający zieleń, roślina, Liść, drzewo&#10;&#10;Opis wygenerowany automatycznie">
            <a:extLst>
              <a:ext uri="{FF2B5EF4-FFF2-40B4-BE49-F238E27FC236}">
                <a16:creationId xmlns:a16="http://schemas.microsoft.com/office/drawing/2014/main" id="{06955289-B3F0-4404-83F5-4940320757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798875" y="64784"/>
            <a:ext cx="2958311" cy="2474536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C67D8F21-58B6-4F86-B9B9-DDB06859DB10}"/>
              </a:ext>
            </a:extLst>
          </p:cNvPr>
          <p:cNvSpPr txBox="1"/>
          <p:nvPr/>
        </p:nvSpPr>
        <p:spPr>
          <a:xfrm>
            <a:off x="9261790" y="2367733"/>
            <a:ext cx="2272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krzew</a:t>
            </a:r>
          </a:p>
        </p:txBody>
      </p:sp>
      <p:pic>
        <p:nvPicPr>
          <p:cNvPr id="31" name="Obraz 30" descr="Obraz zawierający wąż, ssak, gad, Łuskonośne&#10;&#10;Opis wygenerowany automatycznie">
            <a:extLst>
              <a:ext uri="{FF2B5EF4-FFF2-40B4-BE49-F238E27FC236}">
                <a16:creationId xmlns:a16="http://schemas.microsoft.com/office/drawing/2014/main" id="{548B47DE-7C9B-48DD-98D1-FF0B23C29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657515" y="5209576"/>
            <a:ext cx="1026910" cy="1102324"/>
          </a:xfrm>
          <a:prstGeom prst="rect">
            <a:avLst/>
          </a:prstGeom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663C30CD-8410-4D02-A78F-381918D476B6}"/>
              </a:ext>
            </a:extLst>
          </p:cNvPr>
          <p:cNvSpPr txBox="1"/>
          <p:nvPr/>
        </p:nvSpPr>
        <p:spPr>
          <a:xfrm>
            <a:off x="10593059" y="6449787"/>
            <a:ext cx="124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grzechotnik</a:t>
            </a:r>
          </a:p>
        </p:txBody>
      </p:sp>
      <p:pic>
        <p:nvPicPr>
          <p:cNvPr id="35" name="Obraz 34" descr="Obraz zawierający bezkręgowiec, owad, szkodnik, Stonkowate&#10;&#10;Opis wygenerowany automatycznie">
            <a:extLst>
              <a:ext uri="{FF2B5EF4-FFF2-40B4-BE49-F238E27FC236}">
                <a16:creationId xmlns:a16="http://schemas.microsoft.com/office/drawing/2014/main" id="{68A504F5-F049-401A-A5F0-5F2FFBC73A2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380883" y="5769668"/>
            <a:ext cx="1076826" cy="638019"/>
          </a:xfrm>
          <a:prstGeom prst="rect">
            <a:avLst/>
          </a:prstGeom>
        </p:spPr>
      </p:pic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2F7BADA-42EA-4EE5-86DE-0F776E076835}"/>
              </a:ext>
            </a:extLst>
          </p:cNvPr>
          <p:cNvSpPr txBox="1"/>
          <p:nvPr/>
        </p:nvSpPr>
        <p:spPr>
          <a:xfrm>
            <a:off x="7813552" y="6471991"/>
            <a:ext cx="235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chrząszcz</a:t>
            </a:r>
          </a:p>
        </p:txBody>
      </p:sp>
      <p:pic>
        <p:nvPicPr>
          <p:cNvPr id="38" name="Obraz 37" descr="Obraz zawierający szkic, Kotowate, rysowanie, Wąsy&#10;&#10;Opis wygenerowany automatycznie">
            <a:extLst>
              <a:ext uri="{FF2B5EF4-FFF2-40B4-BE49-F238E27FC236}">
                <a16:creationId xmlns:a16="http://schemas.microsoft.com/office/drawing/2014/main" id="{1B2D5FC0-13F2-4DAD-A8F5-A049450247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342661" y="2639870"/>
            <a:ext cx="2015765" cy="1465629"/>
          </a:xfrm>
          <a:prstGeom prst="rect">
            <a:avLst/>
          </a:prstGeom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A36232-980B-432C-B2EF-EDC22739C479}"/>
              </a:ext>
            </a:extLst>
          </p:cNvPr>
          <p:cNvSpPr txBox="1"/>
          <p:nvPr/>
        </p:nvSpPr>
        <p:spPr>
          <a:xfrm>
            <a:off x="3859906" y="4100143"/>
            <a:ext cx="124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spojrzenie</a:t>
            </a:r>
          </a:p>
        </p:txBody>
      </p:sp>
      <p:pic>
        <p:nvPicPr>
          <p:cNvPr id="41" name="Obraz 40" descr="Obraz zawierający roślina, wiosna, na wolnym powietrzu, drzewo&#10;&#10;Opis wygenerowany automatycznie">
            <a:extLst>
              <a:ext uri="{FF2B5EF4-FFF2-40B4-BE49-F238E27FC236}">
                <a16:creationId xmlns:a16="http://schemas.microsoft.com/office/drawing/2014/main" id="{0D1AB7C2-7656-487F-B88F-A42A9F0487C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3959791" y="4733725"/>
            <a:ext cx="2294049" cy="1718147"/>
          </a:xfrm>
          <a:prstGeom prst="rect">
            <a:avLst/>
          </a:prstGeom>
        </p:spPr>
      </p:pic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E46AC90-0799-4F45-AD83-3D7E74E6BD6E}"/>
              </a:ext>
            </a:extLst>
          </p:cNvPr>
          <p:cNvSpPr txBox="1"/>
          <p:nvPr/>
        </p:nvSpPr>
        <p:spPr>
          <a:xfrm>
            <a:off x="4592443" y="6424657"/>
            <a:ext cx="124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wrzosy</a:t>
            </a:r>
          </a:p>
        </p:txBody>
      </p:sp>
    </p:spTree>
    <p:extLst>
      <p:ext uri="{BB962C8B-B14F-4D97-AF65-F5344CB8AC3E}">
        <p14:creationId xmlns:p14="http://schemas.microsoft.com/office/powerpoint/2010/main" val="1434431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C0A7ED-E75F-4683-A0A6-2C4B86B1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Zasady pisowni „ż”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211B776-B009-492A-8FFE-2538F177C8E1}"/>
              </a:ext>
            </a:extLst>
          </p:cNvPr>
          <p:cNvSpPr txBox="1"/>
          <p:nvPr/>
        </p:nvSpPr>
        <p:spPr>
          <a:xfrm>
            <a:off x="699851" y="2025583"/>
            <a:ext cx="7023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Ż piszemy gdy ż wymienia się na g, </a:t>
            </a:r>
            <a:r>
              <a:rPr lang="pl-PL" sz="2800" dirty="0" err="1"/>
              <a:t>dz</a:t>
            </a:r>
            <a:r>
              <a:rPr lang="pl-PL" sz="2800" dirty="0"/>
              <a:t>, h, z, ź, s.</a:t>
            </a:r>
          </a:p>
          <a:p>
            <a:endParaRPr lang="pl-PL" sz="28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8392561-2F11-4735-AB5E-002E87475265}"/>
              </a:ext>
            </a:extLst>
          </p:cNvPr>
          <p:cNvSpPr txBox="1"/>
          <p:nvPr/>
        </p:nvSpPr>
        <p:spPr>
          <a:xfrm>
            <a:off x="911692" y="4541099"/>
            <a:ext cx="680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Ż piszemy po literach l, ł, n, r.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219920A2-6420-45EA-89FE-21F9FAC91B11}"/>
              </a:ext>
            </a:extLst>
          </p:cNvPr>
          <p:cNvSpPr/>
          <p:nvPr/>
        </p:nvSpPr>
        <p:spPr>
          <a:xfrm>
            <a:off x="-586608" y="2852607"/>
            <a:ext cx="50613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0" cap="none" spc="0" dirty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</a:rPr>
              <a:t>śnieg - śnieżny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61438F34-E2E2-41DC-8980-151EAD5CA697}"/>
              </a:ext>
            </a:extLst>
          </p:cNvPr>
          <p:cNvSpPr/>
          <p:nvPr/>
        </p:nvSpPr>
        <p:spPr>
          <a:xfrm>
            <a:off x="1762520" y="3736523"/>
            <a:ext cx="33167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mrożonka - mróz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63C7D0ED-BF26-4E0C-B4A1-FF172B817E5C}"/>
              </a:ext>
            </a:extLst>
          </p:cNvPr>
          <p:cNvSpPr/>
          <p:nvPr/>
        </p:nvSpPr>
        <p:spPr>
          <a:xfrm>
            <a:off x="3210762" y="2575056"/>
            <a:ext cx="43925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księża - księdza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D6BFDF58-961D-4626-8439-F287CDCDEA6B}"/>
              </a:ext>
            </a:extLst>
          </p:cNvPr>
          <p:cNvSpPr/>
          <p:nvPr/>
        </p:nvSpPr>
        <p:spPr>
          <a:xfrm>
            <a:off x="8307607" y="3720168"/>
            <a:ext cx="3477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drużynowy - druh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C4197497-6FCD-49D5-B0AA-6C563DDC3DBC}"/>
              </a:ext>
            </a:extLst>
          </p:cNvPr>
          <p:cNvSpPr/>
          <p:nvPr/>
        </p:nvSpPr>
        <p:spPr>
          <a:xfrm>
            <a:off x="5407024" y="3430736"/>
            <a:ext cx="25728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bliżej - blisko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B9D9ABEE-33F7-4ACF-9D29-5A7447E4AC58}"/>
              </a:ext>
            </a:extLst>
          </p:cNvPr>
          <p:cNvSpPr/>
          <p:nvPr/>
        </p:nvSpPr>
        <p:spPr>
          <a:xfrm>
            <a:off x="7976710" y="2609852"/>
            <a:ext cx="37505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0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zagrożenie - groźny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212C83BF-3A97-4A85-AA8B-C8D7A0CCAA36}"/>
              </a:ext>
            </a:extLst>
          </p:cNvPr>
          <p:cNvSpPr/>
          <p:nvPr/>
        </p:nvSpPr>
        <p:spPr>
          <a:xfrm>
            <a:off x="9070337" y="5640196"/>
            <a:ext cx="114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lżej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3C0CD3F7-ACD7-4524-9D3A-14181E7BE996}"/>
              </a:ext>
            </a:extLst>
          </p:cNvPr>
          <p:cNvSpPr/>
          <p:nvPr/>
        </p:nvSpPr>
        <p:spPr>
          <a:xfrm>
            <a:off x="7879086" y="4942376"/>
            <a:ext cx="1030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rży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DC2ED9BB-84DB-408F-ACB3-C9E45460717A}"/>
              </a:ext>
            </a:extLst>
          </p:cNvPr>
          <p:cNvSpPr/>
          <p:nvPr/>
        </p:nvSpPr>
        <p:spPr>
          <a:xfrm>
            <a:off x="5617783" y="5640196"/>
            <a:ext cx="2462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>
                <a:ln/>
                <a:solidFill>
                  <a:srgbClr val="FFFF00"/>
                </a:solidFill>
                <a:effectLst/>
              </a:rPr>
              <a:t>inżynier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CCD842C0-500E-40AF-B3E0-DE536A350C38}"/>
              </a:ext>
            </a:extLst>
          </p:cNvPr>
          <p:cNvSpPr/>
          <p:nvPr/>
        </p:nvSpPr>
        <p:spPr>
          <a:xfrm>
            <a:off x="1477801" y="5365855"/>
            <a:ext cx="3644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małżeństwo</a:t>
            </a:r>
          </a:p>
        </p:txBody>
      </p:sp>
    </p:spTree>
    <p:extLst>
      <p:ext uri="{BB962C8B-B14F-4D97-AF65-F5344CB8AC3E}">
        <p14:creationId xmlns:p14="http://schemas.microsoft.com/office/powerpoint/2010/main" val="18733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8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E872C3-9D14-4778-884D-824B2AD1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1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Zasady pisowni 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Zasady pisowni „ó”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DCB325B-E13B-4D04-9A6E-7D1F68DDECDE}"/>
              </a:ext>
            </a:extLst>
          </p:cNvPr>
          <p:cNvSpPr txBox="1"/>
          <p:nvPr/>
        </p:nvSpPr>
        <p:spPr>
          <a:xfrm>
            <a:off x="69130" y="1526581"/>
            <a:ext cx="606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Ó piszemy gdy wymienia się na o, a, e.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3EF2912-897D-452D-B986-5922EFE9105F}"/>
              </a:ext>
            </a:extLst>
          </p:cNvPr>
          <p:cNvSpPr txBox="1"/>
          <p:nvPr/>
        </p:nvSpPr>
        <p:spPr>
          <a:xfrm>
            <a:off x="34565" y="3278389"/>
            <a:ext cx="811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Ó piszemy w przyrostkach -ów, -ówka, -ówna.</a:t>
            </a:r>
          </a:p>
        </p:txBody>
      </p:sp>
      <p:pic>
        <p:nvPicPr>
          <p:cNvPr id="16" name="Obraz 15" descr="Obraz zawierający bezkręgowiec, mrówka, owad, szkodnik&#10;&#10;Opis wygenerowany automatycznie">
            <a:extLst>
              <a:ext uri="{FF2B5EF4-FFF2-40B4-BE49-F238E27FC236}">
                <a16:creationId xmlns:a16="http://schemas.microsoft.com/office/drawing/2014/main" id="{6DC3E6B5-1BE4-4553-9160-55FC14CAF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27341" y="4324858"/>
            <a:ext cx="1917962" cy="1269052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89EBA0F-083B-47CA-AF8C-B7A3D52105DF}"/>
              </a:ext>
            </a:extLst>
          </p:cNvPr>
          <p:cNvSpPr txBox="1"/>
          <p:nvPr/>
        </p:nvSpPr>
        <p:spPr>
          <a:xfrm>
            <a:off x="1327341" y="6300313"/>
            <a:ext cx="191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mrówka</a:t>
            </a:r>
          </a:p>
        </p:txBody>
      </p:sp>
      <p:pic>
        <p:nvPicPr>
          <p:cNvPr id="19" name="Obraz 18" descr="Obraz zawierający na wolnym powietrzu, trawa, niebo, żywy inwentarz&#10;&#10;Opis wygenerowany automatycznie">
            <a:extLst>
              <a:ext uri="{FF2B5EF4-FFF2-40B4-BE49-F238E27FC236}">
                <a16:creationId xmlns:a16="http://schemas.microsoft.com/office/drawing/2014/main" id="{71F3DEFB-7A99-409D-94C8-F8AB62BBF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25351" y="3843131"/>
            <a:ext cx="3272672" cy="2454504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A7C4750-9E37-434D-8DEE-F4829750BBF7}"/>
              </a:ext>
            </a:extLst>
          </p:cNvPr>
          <p:cNvSpPr txBox="1"/>
          <p:nvPr/>
        </p:nvSpPr>
        <p:spPr>
          <a:xfrm>
            <a:off x="6026871" y="6297635"/>
            <a:ext cx="1006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7 krów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0C5BB799-0A6A-4378-B6BF-59C2BCA2E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0833" y="3630252"/>
            <a:ext cx="1739983" cy="2456447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B9341D9-550E-4FA1-9E57-9D5BAA3D4EAE}"/>
              </a:ext>
            </a:extLst>
          </p:cNvPr>
          <p:cNvSpPr txBox="1"/>
          <p:nvPr/>
        </p:nvSpPr>
        <p:spPr>
          <a:xfrm>
            <a:off x="10104012" y="6266857"/>
            <a:ext cx="173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cesarzówna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B20096A-94F6-4BD3-AAAE-B7CC8262F726}"/>
              </a:ext>
            </a:extLst>
          </p:cNvPr>
          <p:cNvSpPr/>
          <p:nvPr/>
        </p:nvSpPr>
        <p:spPr>
          <a:xfrm>
            <a:off x="2627028" y="2080593"/>
            <a:ext cx="29271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>
                <a:ln/>
                <a:solidFill>
                  <a:srgbClr val="FF0000"/>
                </a:solidFill>
                <a:effectLst/>
              </a:rPr>
              <a:t>mrówka - mrowisko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201BF9E-05DA-4D80-ABBB-D3F19CAF60A6}"/>
              </a:ext>
            </a:extLst>
          </p:cNvPr>
          <p:cNvSpPr/>
          <p:nvPr/>
        </p:nvSpPr>
        <p:spPr>
          <a:xfrm>
            <a:off x="6510316" y="2081427"/>
            <a:ext cx="23844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>
                <a:ln/>
                <a:solidFill>
                  <a:srgbClr val="00B0F0"/>
                </a:solidFill>
                <a:effectLst/>
              </a:rPr>
              <a:t>Obrócić - obracać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B777D2C9-09F3-4C62-A4D9-B1F7DD7AA4F9}"/>
              </a:ext>
            </a:extLst>
          </p:cNvPr>
          <p:cNvSpPr/>
          <p:nvPr/>
        </p:nvSpPr>
        <p:spPr>
          <a:xfrm>
            <a:off x="0" y="2081427"/>
            <a:ext cx="19362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>
                <a:ln/>
                <a:solidFill>
                  <a:srgbClr val="7030A0"/>
                </a:solidFill>
                <a:effectLst/>
              </a:rPr>
              <a:t>Gniótł- gnietli</a:t>
            </a:r>
          </a:p>
        </p:txBody>
      </p:sp>
    </p:spTree>
    <p:extLst>
      <p:ext uri="{BB962C8B-B14F-4D97-AF65-F5344CB8AC3E}">
        <p14:creationId xmlns:p14="http://schemas.microsoft.com/office/powerpoint/2010/main" val="2099710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7" grpId="0"/>
      <p:bldP spid="20" grpId="0"/>
      <p:bldP spid="23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450E82-67F3-407E-8E60-A60640BD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761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Zasady pisowni „u”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F839231-42DB-4355-A1ED-AD2E5C08E57C}"/>
              </a:ext>
            </a:extLst>
          </p:cNvPr>
          <p:cNvSpPr txBox="1"/>
          <p:nvPr/>
        </p:nvSpPr>
        <p:spPr>
          <a:xfrm>
            <a:off x="102910" y="3120789"/>
            <a:ext cx="469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końcu wyrazu piszemy zawsze u.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7A5F6B1-0845-4B4C-A7B0-2AB496F5DC84}"/>
              </a:ext>
            </a:extLst>
          </p:cNvPr>
          <p:cNvSpPr txBox="1"/>
          <p:nvPr/>
        </p:nvSpPr>
        <p:spPr>
          <a:xfrm>
            <a:off x="23175" y="1678324"/>
            <a:ext cx="485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początku wyrazu, z wyjątkiem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8AB2466-BA44-43C2-85F7-07A9037F9B6F}"/>
              </a:ext>
            </a:extLst>
          </p:cNvPr>
          <p:cNvSpPr txBox="1"/>
          <p:nvPr/>
        </p:nvSpPr>
        <p:spPr>
          <a:xfrm>
            <a:off x="3629567" y="2044005"/>
            <a:ext cx="2352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2800" b="0" cap="none" spc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ósemka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B7A2CAC-410D-4621-B4FD-4087A5689487}"/>
              </a:ext>
            </a:extLst>
          </p:cNvPr>
          <p:cNvSpPr txBox="1"/>
          <p:nvPr/>
        </p:nvSpPr>
        <p:spPr>
          <a:xfrm>
            <a:off x="605268" y="2066278"/>
            <a:ext cx="1215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5400" b="0" cap="none" spc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pl-PL" sz="2800" dirty="0">
                <a:solidFill>
                  <a:srgbClr val="00B0F0"/>
                </a:solidFill>
              </a:rPr>
              <a:t>ówdzie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783730F-DD44-469F-A569-FE90ED2B49AF}"/>
              </a:ext>
            </a:extLst>
          </p:cNvPr>
          <p:cNvSpPr txBox="1"/>
          <p:nvPr/>
        </p:nvSpPr>
        <p:spPr>
          <a:xfrm>
            <a:off x="2793729" y="2066278"/>
            <a:ext cx="628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5400" b="0" cap="none" spc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pl-PL" sz="2800" dirty="0">
                <a:solidFill>
                  <a:schemeClr val="accent6"/>
                </a:solidFill>
              </a:rPr>
              <a:t>ów</a:t>
            </a:r>
          </a:p>
        </p:txBody>
      </p:sp>
      <p:pic>
        <p:nvPicPr>
          <p:cNvPr id="17" name="Obraz 16" descr="Obraz zawierający ptak, papuga, dziób, kakadu&#10;&#10;Opis wygenerowany automatycznie">
            <a:extLst>
              <a:ext uri="{FF2B5EF4-FFF2-40B4-BE49-F238E27FC236}">
                <a16:creationId xmlns:a16="http://schemas.microsoft.com/office/drawing/2014/main" id="{17E268BE-9515-4523-A197-536B266B1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4502" y="3942679"/>
            <a:ext cx="1606420" cy="2008025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3AE0088-1145-4979-979E-264819DA260D}"/>
              </a:ext>
            </a:extLst>
          </p:cNvPr>
          <p:cNvSpPr txBox="1"/>
          <p:nvPr/>
        </p:nvSpPr>
        <p:spPr>
          <a:xfrm>
            <a:off x="214502" y="6152001"/>
            <a:ext cx="1701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kakadu</a:t>
            </a:r>
          </a:p>
        </p:txBody>
      </p:sp>
      <p:pic>
        <p:nvPicPr>
          <p:cNvPr id="20" name="Obraz 19" descr="Obraz zawierający zwierzę domowe, Rasa psa, pies, ssak&#10;&#10;Opis wygenerowany automatycznie">
            <a:extLst>
              <a:ext uri="{FF2B5EF4-FFF2-40B4-BE49-F238E27FC236}">
                <a16:creationId xmlns:a16="http://schemas.microsoft.com/office/drawing/2014/main" id="{7B245AD5-DB30-41D0-B1CF-5E23D72F92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12562" y="3954428"/>
            <a:ext cx="3715133" cy="1996276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57F08F0-E5F9-475B-BFF7-7C37F45C9048}"/>
              </a:ext>
            </a:extLst>
          </p:cNvPr>
          <p:cNvSpPr txBox="1"/>
          <p:nvPr/>
        </p:nvSpPr>
        <p:spPr>
          <a:xfrm>
            <a:off x="2123457" y="6152001"/>
            <a:ext cx="33820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(jakiemu) psu</a:t>
            </a:r>
          </a:p>
        </p:txBody>
      </p:sp>
      <p:pic>
        <p:nvPicPr>
          <p:cNvPr id="23" name="Obraz 22" descr="Obraz zawierający ptak, na wolnym powietrzu, trawa, struś&#10;&#10;Opis wygenerowany automatycznie">
            <a:extLst>
              <a:ext uri="{FF2B5EF4-FFF2-40B4-BE49-F238E27FC236}">
                <a16:creationId xmlns:a16="http://schemas.microsoft.com/office/drawing/2014/main" id="{EDF899CC-ABE1-40A8-B42B-184F6E1508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901854" y="3984956"/>
            <a:ext cx="2850401" cy="1977497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0A0082E-6B61-4944-BF8C-4A451F90F720}"/>
              </a:ext>
            </a:extLst>
          </p:cNvPr>
          <p:cNvSpPr txBox="1"/>
          <p:nvPr/>
        </p:nvSpPr>
        <p:spPr>
          <a:xfrm>
            <a:off x="6095999" y="6152001"/>
            <a:ext cx="213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pl-PL" dirty="0"/>
              <a:t>emu</a:t>
            </a:r>
          </a:p>
        </p:txBody>
      </p:sp>
      <p:pic>
        <p:nvPicPr>
          <p:cNvPr id="26" name="Obraz 25" descr="Obraz zawierający ssak, jeleń, na wolnym powietrzu, renifer&#10;&#10;Opis wygenerowany automatycznie">
            <a:extLst>
              <a:ext uri="{FF2B5EF4-FFF2-40B4-BE49-F238E27FC236}">
                <a16:creationId xmlns:a16="http://schemas.microsoft.com/office/drawing/2014/main" id="{62F9B5C9-8B64-4770-9849-CDE7EE6B81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035422" y="3984956"/>
            <a:ext cx="2942076" cy="1977497"/>
          </a:xfrm>
          <a:prstGeom prst="rect">
            <a:avLst/>
          </a:prstGeom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FC8DE07-A28A-4A59-B02A-773813BE403F}"/>
              </a:ext>
            </a:extLst>
          </p:cNvPr>
          <p:cNvSpPr txBox="1"/>
          <p:nvPr/>
        </p:nvSpPr>
        <p:spPr>
          <a:xfrm>
            <a:off x="9533106" y="6152001"/>
            <a:ext cx="1391056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pl-PL" dirty="0"/>
              <a:t>karibu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58878D5F-86A3-4830-8EAA-18E20C1509D0}"/>
              </a:ext>
            </a:extLst>
          </p:cNvPr>
          <p:cNvSpPr/>
          <p:nvPr/>
        </p:nvSpPr>
        <p:spPr>
          <a:xfrm>
            <a:off x="6743356" y="2091151"/>
            <a:ext cx="1574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ówczesny</a:t>
            </a:r>
          </a:p>
        </p:txBody>
      </p:sp>
    </p:spTree>
    <p:extLst>
      <p:ext uri="{BB962C8B-B14F-4D97-AF65-F5344CB8AC3E}">
        <p14:creationId xmlns:p14="http://schemas.microsoft.com/office/powerpoint/2010/main" val="3847903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  <p:bldP spid="18" grpId="0"/>
      <p:bldP spid="21" grpId="0"/>
      <p:bldP spid="24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AF93E38-3DEA-4328-84FC-0697ED428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909"/>
            <a:ext cx="9144000" cy="2140527"/>
          </a:xfrm>
        </p:spPr>
        <p:txBody>
          <a:bodyPr/>
          <a:lstStyle/>
          <a:p>
            <a:r>
              <a:rPr lang="pl-PL" dirty="0"/>
              <a:t>Oliwia Grześlak </a:t>
            </a:r>
            <a:br>
              <a:rPr lang="pl-PL" dirty="0"/>
            </a:br>
            <a:r>
              <a:rPr lang="pl-PL" dirty="0"/>
              <a:t> klasa 3b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6FCBFBD-598A-4BF3-9F62-0E11BCA9F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598" y="3110845"/>
            <a:ext cx="2462257" cy="2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1643</TotalTime>
  <Words>206</Words>
  <Application>Microsoft Office PowerPoint</Application>
  <PresentationFormat>Panoramiczny</PresentationFormat>
  <Paragraphs>49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Office Theme</vt:lpstr>
      <vt:lpstr>Zasady ortograficzne</vt:lpstr>
      <vt:lpstr>Zasady pisowni „rz”</vt:lpstr>
      <vt:lpstr>Zasady pisowni „ż”</vt:lpstr>
      <vt:lpstr>Zasady pisowni               Zasady pisowni „ó”              </vt:lpstr>
      <vt:lpstr>Zasady pisowni „u”</vt:lpstr>
      <vt:lpstr>Oliwia Grześlak   klasa 3b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ortograficzne</dc:title>
  <dc:creator>Grzeslak, Rafal (Allianz Polska)</dc:creator>
  <cp:lastModifiedBy>Grzeslak, Rafal (Allianz Polska)</cp:lastModifiedBy>
  <cp:revision>54</cp:revision>
  <dcterms:created xsi:type="dcterms:W3CDTF">2023-10-07T09:11:50Z</dcterms:created>
  <dcterms:modified xsi:type="dcterms:W3CDTF">2023-10-08T12:35:45Z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5f591a-3248-43e9-9b70-1ad50135772d_Enabled">
    <vt:lpwstr>true</vt:lpwstr>
  </property>
  <property fmtid="{D5CDD505-2E9C-101B-9397-08002B2CF9AE}" pid="3" name="MSIP_Label_ce5f591a-3248-43e9-9b70-1ad50135772d_SetDate">
    <vt:lpwstr>2023-10-07T09:22:42Z</vt:lpwstr>
  </property>
  <property fmtid="{D5CDD505-2E9C-101B-9397-08002B2CF9AE}" pid="4" name="MSIP_Label_ce5f591a-3248-43e9-9b70-1ad50135772d_Method">
    <vt:lpwstr>Privileged</vt:lpwstr>
  </property>
  <property fmtid="{D5CDD505-2E9C-101B-9397-08002B2CF9AE}" pid="5" name="MSIP_Label_ce5f591a-3248-43e9-9b70-1ad50135772d_Name">
    <vt:lpwstr>ce5f591a-3248-43e9-9b70-1ad50135772d</vt:lpwstr>
  </property>
  <property fmtid="{D5CDD505-2E9C-101B-9397-08002B2CF9AE}" pid="6" name="MSIP_Label_ce5f591a-3248-43e9-9b70-1ad50135772d_SiteId">
    <vt:lpwstr>6e06e42d-6925-47c6-b9e7-9581c7ca302a</vt:lpwstr>
  </property>
  <property fmtid="{D5CDD505-2E9C-101B-9397-08002B2CF9AE}" pid="7" name="MSIP_Label_ce5f591a-3248-43e9-9b70-1ad50135772d_ActionId">
    <vt:lpwstr>32d31e5a-76a6-4b21-a7e1-3e605e1b4f9a</vt:lpwstr>
  </property>
  <property fmtid="{D5CDD505-2E9C-101B-9397-08002B2CF9AE}" pid="8" name="MSIP_Label_ce5f591a-3248-43e9-9b70-1ad50135772d_ContentBits">
    <vt:lpwstr>0</vt:lpwstr>
  </property>
</Properties>
</file>