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6" r:id="rId4"/>
    <p:sldId id="264" r:id="rId5"/>
    <p:sldId id="265" r:id="rId6"/>
    <p:sldId id="263" r:id="rId7"/>
    <p:sldId id="262" r:id="rId8"/>
    <p:sldId id="261" r:id="rId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5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9026A-F23E-4A6F-A6B9-1878F9C634B2}" type="datetimeFigureOut">
              <a:rPr lang="pl-PL" smtClean="0"/>
              <a:pPr/>
              <a:t>2023-10-09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18844-9667-465A-917F-05B686A7EE6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9026A-F23E-4A6F-A6B9-1878F9C634B2}" type="datetimeFigureOut">
              <a:rPr lang="pl-PL" smtClean="0"/>
              <a:pPr/>
              <a:t>2023-10-09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18844-9667-465A-917F-05B686A7EE6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ipe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9026A-F23E-4A6F-A6B9-1878F9C634B2}" type="datetimeFigureOut">
              <a:rPr lang="pl-PL" smtClean="0"/>
              <a:pPr/>
              <a:t>2023-10-09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18844-9667-465A-917F-05B686A7EE6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9026A-F23E-4A6F-A6B9-1878F9C634B2}" type="datetimeFigureOut">
              <a:rPr lang="pl-PL" smtClean="0"/>
              <a:pPr/>
              <a:t>2023-10-09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18844-9667-465A-917F-05B686A7EE6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9026A-F23E-4A6F-A6B9-1878F9C634B2}" type="datetimeFigureOut">
              <a:rPr lang="pl-PL" smtClean="0"/>
              <a:pPr/>
              <a:t>2023-10-09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18844-9667-465A-917F-05B686A7EE6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9026A-F23E-4A6F-A6B9-1878F9C634B2}" type="datetimeFigureOut">
              <a:rPr lang="pl-PL" smtClean="0"/>
              <a:pPr/>
              <a:t>2023-10-09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18844-9667-465A-917F-05B686A7EE6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9026A-F23E-4A6F-A6B9-1878F9C634B2}" type="datetimeFigureOut">
              <a:rPr lang="pl-PL" smtClean="0"/>
              <a:pPr/>
              <a:t>2023-10-09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18844-9667-465A-917F-05B686A7EE6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9026A-F23E-4A6F-A6B9-1878F9C634B2}" type="datetimeFigureOut">
              <a:rPr lang="pl-PL" smtClean="0"/>
              <a:pPr/>
              <a:t>2023-10-09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18844-9667-465A-917F-05B686A7EE6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9026A-F23E-4A6F-A6B9-1878F9C634B2}" type="datetimeFigureOut">
              <a:rPr lang="pl-PL" smtClean="0"/>
              <a:pPr/>
              <a:t>2023-10-09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18844-9667-465A-917F-05B686A7EE6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ipe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9026A-F23E-4A6F-A6B9-1878F9C634B2}" type="datetimeFigureOut">
              <a:rPr lang="pl-PL" smtClean="0"/>
              <a:pPr/>
              <a:t>2023-10-09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18844-9667-465A-917F-05B686A7EE6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ipe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e ściętym i zaokrąglonym rogi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ójkąt prostokątny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9026A-F23E-4A6F-A6B9-1878F9C634B2}" type="datetimeFigureOut">
              <a:rPr lang="pl-PL" smtClean="0"/>
              <a:pPr/>
              <a:t>2023-10-09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2D18844-9667-465A-917F-05B686A7EE6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10" name="Dowolny kształt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Dowolny kształt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799026A-F23E-4A6F-A6B9-1878F9C634B2}" type="datetimeFigureOut">
              <a:rPr lang="pl-PL" smtClean="0"/>
              <a:pPr/>
              <a:t>2023-10-09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2D18844-9667-465A-917F-05B686A7EE62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Dowolny kształt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Dowolny kształt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wipe dir="u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l-PL" dirty="0" smtClean="0">
                <a:latin typeface="Bauhaus 93" pitchFamily="82" charset="0"/>
              </a:rPr>
              <a:t>ZASADY ORTOGRAFICZNE</a:t>
            </a:r>
            <a:endParaRPr lang="pl-PL" dirty="0">
              <a:latin typeface="Bauhaus 93" pitchFamily="82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652120" y="4437112"/>
            <a:ext cx="3174176" cy="1752600"/>
          </a:xfrm>
        </p:spPr>
        <p:txBody>
          <a:bodyPr/>
          <a:lstStyle/>
          <a:p>
            <a:r>
              <a:rPr lang="pl-PL" dirty="0" smtClean="0"/>
              <a:t>Ewa Grabowska </a:t>
            </a:r>
          </a:p>
          <a:p>
            <a:r>
              <a:rPr lang="pl-PL" dirty="0" smtClean="0"/>
              <a:t>Kl. 3B</a:t>
            </a:r>
            <a:endParaRPr lang="pl-PL" dirty="0"/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68363">
            <a:off x="561090" y="4041907"/>
            <a:ext cx="3154408" cy="2497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55974">
            <a:off x="7196513" y="179214"/>
            <a:ext cx="1725895" cy="2036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4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049288"/>
          </a:xfrm>
        </p:spPr>
        <p:txBody>
          <a:bodyPr>
            <a:normAutofit/>
          </a:bodyPr>
          <a:lstStyle/>
          <a:p>
            <a:pPr algn="ctr"/>
            <a:r>
              <a:rPr lang="pl-PL" dirty="0" smtClean="0">
                <a:solidFill>
                  <a:srgbClr val="FF9900"/>
                </a:solidFill>
                <a:latin typeface="Bauhaus 93" pitchFamily="82" charset="0"/>
              </a:rPr>
              <a:t>Ó PISZEMY :</a:t>
            </a:r>
            <a:endParaRPr lang="pl-PL" dirty="0">
              <a:solidFill>
                <a:srgbClr val="FF9900"/>
              </a:solidFill>
              <a:latin typeface="Bauhaus 93" pitchFamily="82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67544" y="2420888"/>
            <a:ext cx="8352928" cy="4248472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pl-PL" dirty="0" smtClean="0"/>
              <a:t> gdy wymienia się na a, o lub e.</a:t>
            </a:r>
          </a:p>
          <a:p>
            <a:pPr algn="l">
              <a:buFont typeface="Arial" pitchFamily="34" charset="0"/>
              <a:buChar char="•"/>
            </a:pPr>
            <a:r>
              <a:rPr lang="pl-PL" dirty="0" smtClean="0"/>
              <a:t> w zakończeniach -ów, -</a:t>
            </a:r>
            <a:r>
              <a:rPr lang="pl-PL" dirty="0" err="1" smtClean="0"/>
              <a:t>ówka</a:t>
            </a:r>
            <a:r>
              <a:rPr lang="pl-PL" dirty="0" smtClean="0"/>
              <a:t>, -</a:t>
            </a:r>
            <a:r>
              <a:rPr lang="pl-PL" dirty="0" err="1" smtClean="0"/>
              <a:t>ówna</a:t>
            </a:r>
            <a:r>
              <a:rPr lang="pl-PL" dirty="0" smtClean="0"/>
              <a:t> (wyjątek skuwka, wsuwka, zasuwka)</a:t>
            </a:r>
          </a:p>
          <a:p>
            <a:pPr algn="l">
              <a:buFont typeface="Arial" pitchFamily="34" charset="0"/>
              <a:buChar char="•"/>
            </a:pPr>
            <a:r>
              <a:rPr lang="pl-PL" dirty="0" smtClean="0"/>
              <a:t> na początku wyrazów: ósmy, ósemka, ówdzie, ówczesny.</a:t>
            </a:r>
          </a:p>
          <a:p>
            <a:pPr algn="l">
              <a:buFont typeface="Arial" pitchFamily="34" charset="0"/>
              <a:buChar char="•"/>
            </a:pPr>
            <a:r>
              <a:rPr lang="pl-PL" dirty="0" smtClean="0"/>
              <a:t> w wyrazach, których pisowni nie da się wyjaśnić. </a:t>
            </a:r>
          </a:p>
          <a:p>
            <a:pPr algn="l"/>
            <a:endParaRPr lang="pl-PL" dirty="0" smtClean="0"/>
          </a:p>
          <a:p>
            <a:pPr algn="l"/>
            <a:endParaRPr lang="pl-PL" dirty="0" smtClean="0"/>
          </a:p>
          <a:p>
            <a:pPr algn="l">
              <a:buFont typeface="Arial" pitchFamily="34" charset="0"/>
              <a:buChar char="•"/>
            </a:pPr>
            <a:endParaRPr lang="pl-PL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179548">
            <a:off x="1060291" y="5065199"/>
            <a:ext cx="1488085" cy="1488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fill="remove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39552" y="908720"/>
            <a:ext cx="7851648" cy="977280"/>
          </a:xfrm>
        </p:spPr>
        <p:txBody>
          <a:bodyPr/>
          <a:lstStyle/>
          <a:p>
            <a:pPr algn="ctr"/>
            <a:r>
              <a:rPr lang="pl-PL" dirty="0" smtClean="0">
                <a:solidFill>
                  <a:srgbClr val="FF9900"/>
                </a:solidFill>
                <a:latin typeface="Bauhaus 93" pitchFamily="82" charset="0"/>
              </a:rPr>
              <a:t>ż piszemy:</a:t>
            </a:r>
            <a:endParaRPr lang="pl-PL" dirty="0">
              <a:solidFill>
                <a:srgbClr val="FF9900"/>
              </a:solidFill>
              <a:latin typeface="Bauhaus 93" pitchFamily="82" charset="0"/>
            </a:endParaRPr>
          </a:p>
        </p:txBody>
      </p:sp>
      <p:sp>
        <p:nvSpPr>
          <p:cNvPr id="5" name="Podtytuł 2"/>
          <p:cNvSpPr txBox="1">
            <a:spLocks/>
          </p:cNvSpPr>
          <p:nvPr/>
        </p:nvSpPr>
        <p:spPr>
          <a:xfrm>
            <a:off x="467544" y="2420888"/>
            <a:ext cx="8352928" cy="4248472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L="0" marR="4572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kumimoji="0" lang="pl-PL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kiedy</a:t>
            </a:r>
            <a:r>
              <a:rPr kumimoji="0" lang="pl-PL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 wyrazach wymienia się na: g, </a:t>
            </a:r>
            <a:r>
              <a:rPr kumimoji="0" lang="pl-PL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dz</a:t>
            </a:r>
            <a:r>
              <a:rPr kumimoji="0" lang="pl-PL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h, z, ź, s, </a:t>
            </a:r>
            <a:r>
              <a:rPr kumimoji="0" lang="pl-PL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np</a:t>
            </a:r>
            <a:r>
              <a:rPr lang="pl-PL" sz="2600" dirty="0" smtClean="0"/>
              <a:t>: książka-księga, pieniądz-pieniążek, drużyna-druh, każę-kazać, zamrażać-mróz, niżej-nisko.</a:t>
            </a:r>
            <a:endParaRPr kumimoji="0" lang="pl-PL" sz="26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45720" lvl="1">
              <a:spcBef>
                <a:spcPct val="20000"/>
              </a:spcBef>
              <a:buClr>
                <a:schemeClr val="accent3"/>
              </a:buClr>
              <a:buSzPct val="95000"/>
            </a:pPr>
            <a:endParaRPr lang="pl-PL" sz="1400" baseline="0" dirty="0" smtClean="0"/>
          </a:p>
          <a:p>
            <a:pPr marL="0" marR="4572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kumimoji="0" lang="pl-PL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po literach </a:t>
            </a:r>
            <a:r>
              <a:rPr kumimoji="0" lang="pl-PL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</a:t>
            </a:r>
            <a:r>
              <a:rPr kumimoji="0" lang="pl-PL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(drżeć), l (Elżbieta),</a:t>
            </a:r>
            <a:r>
              <a:rPr kumimoji="0" lang="pl-PL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ł (małże), n (oranżada)</a:t>
            </a:r>
            <a:endParaRPr kumimoji="0" lang="pl-PL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4572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endParaRPr kumimoji="0" lang="pl-PL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4437112"/>
            <a:ext cx="2088232" cy="2300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67544" y="836712"/>
            <a:ext cx="7851648" cy="1828800"/>
          </a:xfrm>
        </p:spPr>
        <p:txBody>
          <a:bodyPr/>
          <a:lstStyle/>
          <a:p>
            <a:pPr algn="ctr"/>
            <a:r>
              <a:rPr lang="pl-PL" dirty="0" smtClean="0">
                <a:solidFill>
                  <a:srgbClr val="FF9900"/>
                </a:solidFill>
                <a:latin typeface="Bauhaus 93" pitchFamily="82" charset="0"/>
              </a:rPr>
              <a:t>RZ PISZEMY:</a:t>
            </a:r>
            <a:endParaRPr lang="pl-PL" dirty="0">
              <a:solidFill>
                <a:srgbClr val="FF9900"/>
              </a:solidFill>
              <a:latin typeface="Bauhaus 93" pitchFamily="82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3568" y="2924944"/>
            <a:ext cx="8142728" cy="3336776"/>
          </a:xfrm>
        </p:spPr>
        <p:txBody>
          <a:bodyPr>
            <a:normAutofit lnSpcReduction="10000"/>
          </a:bodyPr>
          <a:lstStyle/>
          <a:p>
            <a:pPr algn="l">
              <a:buFont typeface="Arial" pitchFamily="34" charset="0"/>
              <a:buChar char="•"/>
            </a:pPr>
            <a:r>
              <a:rPr lang="pl-PL" dirty="0" smtClean="0"/>
              <a:t> po spółgłoskach: b, d, </a:t>
            </a:r>
            <a:r>
              <a:rPr lang="pl-PL" dirty="0" err="1" smtClean="0"/>
              <a:t>ch</a:t>
            </a:r>
            <a:r>
              <a:rPr lang="pl-PL" dirty="0" smtClean="0"/>
              <a:t>, g, p, t, k, j, w, </a:t>
            </a:r>
            <a:r>
              <a:rPr lang="pl-PL" dirty="0" err="1" smtClean="0"/>
              <a:t>np</a:t>
            </a:r>
            <a:r>
              <a:rPr lang="pl-PL" dirty="0" smtClean="0"/>
              <a:t>: brzeg, drzewo, chrzan, grzyb, przynieść, trzeć, Krzyś, spójrz, wrzeszczeć.</a:t>
            </a:r>
          </a:p>
          <a:p>
            <a:pPr algn="l">
              <a:buFont typeface="Arial" pitchFamily="34" charset="0"/>
              <a:buChar char="•"/>
            </a:pPr>
            <a:r>
              <a:rPr lang="pl-PL" dirty="0" smtClean="0"/>
              <a:t> </a:t>
            </a:r>
            <a:r>
              <a:rPr lang="pl-PL" i="1" dirty="0" smtClean="0"/>
              <a:t>wyjątki: pszenica, bukszpan, kształt, pszczoła,   gżegżółka.</a:t>
            </a:r>
          </a:p>
          <a:p>
            <a:pPr algn="l">
              <a:buFont typeface="Arial" pitchFamily="34" charset="0"/>
              <a:buChar char="•"/>
            </a:pPr>
            <a:r>
              <a:rPr lang="pl-PL" dirty="0" smtClean="0"/>
              <a:t> gdy w wyrazach wymienia się na </a:t>
            </a:r>
            <a:r>
              <a:rPr lang="pl-PL" dirty="0" err="1" smtClean="0"/>
              <a:t>r</a:t>
            </a:r>
            <a:r>
              <a:rPr lang="pl-PL" dirty="0" smtClean="0"/>
              <a:t> </a:t>
            </a:r>
            <a:r>
              <a:rPr lang="pl-PL" dirty="0" err="1" smtClean="0"/>
              <a:t>np</a:t>
            </a:r>
            <a:r>
              <a:rPr lang="pl-PL" dirty="0" smtClean="0"/>
              <a:t>: rowerzysta-rower komputerze-komputer.</a:t>
            </a:r>
          </a:p>
          <a:p>
            <a:pPr algn="l">
              <a:buFont typeface="Arial" pitchFamily="34" charset="0"/>
              <a:buChar char="•"/>
            </a:pPr>
            <a:r>
              <a:rPr lang="pl-PL" dirty="0" smtClean="0"/>
              <a:t> w zakończeniach wyrazów: -</a:t>
            </a:r>
            <a:r>
              <a:rPr lang="pl-PL" dirty="0" err="1" smtClean="0"/>
              <a:t>arz,-erz</a:t>
            </a:r>
            <a:r>
              <a:rPr lang="pl-PL" dirty="0" smtClean="0"/>
              <a:t>, -mierz, -mistrz.  </a:t>
            </a:r>
          </a:p>
          <a:p>
            <a:pPr algn="l">
              <a:buFont typeface="Arial" pitchFamily="34" charset="0"/>
              <a:buChar char="•"/>
            </a:pPr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908720"/>
            <a:ext cx="2592288" cy="1771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7851648" cy="1828800"/>
          </a:xfrm>
        </p:spPr>
        <p:txBody>
          <a:bodyPr/>
          <a:lstStyle/>
          <a:p>
            <a:pPr algn="ctr"/>
            <a:r>
              <a:rPr lang="pl-PL" dirty="0" smtClean="0">
                <a:solidFill>
                  <a:srgbClr val="FF9900"/>
                </a:solidFill>
                <a:latin typeface="Bauhaus 93" pitchFamily="82" charset="0"/>
              </a:rPr>
              <a:t>CH PISZEMY:</a:t>
            </a:r>
            <a:endParaRPr lang="pl-PL" dirty="0">
              <a:solidFill>
                <a:srgbClr val="FF9900"/>
              </a:solidFill>
              <a:latin typeface="Bauhaus 93" pitchFamily="82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51520" y="3140968"/>
            <a:ext cx="8574776" cy="3048744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pl-PL" dirty="0" smtClean="0"/>
              <a:t> gdy wymienia się na </a:t>
            </a:r>
            <a:r>
              <a:rPr lang="pl-PL" dirty="0" err="1" smtClean="0"/>
              <a:t>sz</a:t>
            </a:r>
            <a:r>
              <a:rPr lang="pl-PL" dirty="0" smtClean="0"/>
              <a:t> </a:t>
            </a:r>
            <a:r>
              <a:rPr lang="pl-PL" dirty="0" err="1" smtClean="0"/>
              <a:t>np</a:t>
            </a:r>
            <a:r>
              <a:rPr lang="pl-PL" dirty="0" smtClean="0"/>
              <a:t>: mucha-muszka, troszkę-trochę</a:t>
            </a:r>
          </a:p>
          <a:p>
            <a:pPr algn="l">
              <a:buFont typeface="Arial" pitchFamily="34" charset="0"/>
              <a:buChar char="•"/>
            </a:pPr>
            <a:r>
              <a:rPr lang="pl-PL" dirty="0" smtClean="0"/>
              <a:t> piszemy po literze s </a:t>
            </a:r>
            <a:r>
              <a:rPr lang="pl-PL" dirty="0" err="1" smtClean="0"/>
              <a:t>np</a:t>
            </a:r>
            <a:r>
              <a:rPr lang="pl-PL" dirty="0" smtClean="0"/>
              <a:t>: schab, schody, wschód.</a:t>
            </a:r>
          </a:p>
          <a:p>
            <a:pPr algn="l">
              <a:buFont typeface="Arial" pitchFamily="34" charset="0"/>
              <a:buChar char="•"/>
            </a:pPr>
            <a:r>
              <a:rPr lang="pl-PL" dirty="0" smtClean="0"/>
              <a:t> na końcu wyrazów </a:t>
            </a:r>
            <a:r>
              <a:rPr lang="pl-PL" dirty="0" err="1" smtClean="0"/>
              <a:t>np</a:t>
            </a:r>
            <a:r>
              <a:rPr lang="pl-PL" dirty="0" smtClean="0"/>
              <a:t>: drogach, orzech, zuch.</a:t>
            </a:r>
          </a:p>
          <a:p>
            <a:pPr algn="l">
              <a:buFont typeface="Arial" pitchFamily="34" charset="0"/>
              <a:buChar char="•"/>
            </a:pPr>
            <a:r>
              <a:rPr lang="pl-PL" dirty="0" smtClean="0"/>
              <a:t> </a:t>
            </a:r>
            <a:r>
              <a:rPr lang="pl-PL" i="1" dirty="0" smtClean="0"/>
              <a:t>wyjątki druh, Boh (nazwa rzeki )                  </a:t>
            </a:r>
            <a:r>
              <a:rPr lang="pl-PL" dirty="0" smtClean="0"/>
              <a:t>                                                                                                               </a:t>
            </a:r>
            <a:endParaRPr lang="pl-PL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463644">
            <a:off x="7009586" y="4431018"/>
            <a:ext cx="1828592" cy="2189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rgbClr val="FF9900"/>
                </a:solidFill>
                <a:latin typeface="Bauhaus 93" pitchFamily="82" charset="0"/>
              </a:rPr>
              <a:t>H PISZEMY:</a:t>
            </a:r>
            <a:br>
              <a:rPr lang="pl-PL" dirty="0" smtClean="0">
                <a:solidFill>
                  <a:srgbClr val="FF9900"/>
                </a:solidFill>
                <a:latin typeface="Bauhaus 93" pitchFamily="82" charset="0"/>
              </a:rPr>
            </a:br>
            <a:endParaRPr lang="pl-PL" dirty="0">
              <a:solidFill>
                <a:srgbClr val="FF9900"/>
              </a:solidFill>
              <a:latin typeface="Bauhaus 93" pitchFamily="82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95536" y="2348880"/>
            <a:ext cx="8430760" cy="3840832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pl-PL" dirty="0" smtClean="0"/>
              <a:t> gdy wymienia się w innych formach tego samego wyrazu lub w innych wyrazach na: g, ż, z, </a:t>
            </a:r>
            <a:r>
              <a:rPr lang="pl-PL" dirty="0" err="1" smtClean="0"/>
              <a:t>dz</a:t>
            </a:r>
            <a:r>
              <a:rPr lang="pl-PL" dirty="0" smtClean="0"/>
              <a:t>, </a:t>
            </a:r>
            <a:r>
              <a:rPr lang="pl-PL" dirty="0" err="1" smtClean="0"/>
              <a:t>np</a:t>
            </a:r>
            <a:r>
              <a:rPr lang="pl-PL" dirty="0" smtClean="0"/>
              <a:t>: wahać się-waga, druh-drużyna, błahy-błazen</a:t>
            </a:r>
            <a:endParaRPr lang="pl-PL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971841">
            <a:off x="3961254" y="4169683"/>
            <a:ext cx="201622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95536" y="548680"/>
            <a:ext cx="7851648" cy="1828800"/>
          </a:xfrm>
        </p:spPr>
        <p:txBody>
          <a:bodyPr/>
          <a:lstStyle/>
          <a:p>
            <a:pPr algn="ctr"/>
            <a:r>
              <a:rPr lang="pl-PL" dirty="0" smtClean="0"/>
              <a:t>U PISZEMY: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51520" y="2420888"/>
            <a:ext cx="8574776" cy="3768824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pl-PL" dirty="0" smtClean="0"/>
              <a:t> w zakończeniach rzeczowników: -</a:t>
            </a:r>
            <a:r>
              <a:rPr lang="pl-PL" dirty="0" err="1" smtClean="0"/>
              <a:t>un</a:t>
            </a:r>
            <a:r>
              <a:rPr lang="pl-PL" dirty="0" smtClean="0"/>
              <a:t>, -</a:t>
            </a:r>
            <a:r>
              <a:rPr lang="pl-PL" dirty="0" err="1" smtClean="0"/>
              <a:t>unek</a:t>
            </a:r>
            <a:r>
              <a:rPr lang="pl-PL" dirty="0" smtClean="0"/>
              <a:t>, -</a:t>
            </a:r>
            <a:r>
              <a:rPr lang="pl-PL" dirty="0" err="1" smtClean="0"/>
              <a:t>uchna</a:t>
            </a:r>
            <a:r>
              <a:rPr lang="pl-PL" dirty="0" smtClean="0"/>
              <a:t>, </a:t>
            </a:r>
          </a:p>
          <a:p>
            <a:pPr algn="l"/>
            <a:r>
              <a:rPr lang="pl-PL" dirty="0" smtClean="0"/>
              <a:t>-uszka, -uszek, -uch, -</a:t>
            </a:r>
            <a:r>
              <a:rPr lang="pl-PL" dirty="0" err="1" smtClean="0"/>
              <a:t>us</a:t>
            </a:r>
            <a:r>
              <a:rPr lang="pl-PL" dirty="0" smtClean="0"/>
              <a:t>, -</a:t>
            </a:r>
            <a:r>
              <a:rPr lang="pl-PL" dirty="0" err="1" smtClean="0"/>
              <a:t>usia</a:t>
            </a:r>
            <a:r>
              <a:rPr lang="pl-PL" dirty="0" smtClean="0"/>
              <a:t>  </a:t>
            </a:r>
            <a:r>
              <a:rPr lang="pl-PL" dirty="0" err="1" smtClean="0"/>
              <a:t>np</a:t>
            </a:r>
            <a:r>
              <a:rPr lang="pl-PL" dirty="0" smtClean="0"/>
              <a:t>: mamusia, córuchna, malunek</a:t>
            </a:r>
          </a:p>
          <a:p>
            <a:pPr algn="l">
              <a:buFont typeface="Arial" pitchFamily="34" charset="0"/>
              <a:buChar char="•"/>
            </a:pPr>
            <a:r>
              <a:rPr lang="pl-PL" dirty="0" smtClean="0"/>
              <a:t> w zakończeniach czasowników : </a:t>
            </a:r>
            <a:r>
              <a:rPr lang="pl-PL" dirty="0" err="1" smtClean="0"/>
              <a:t>-u</a:t>
            </a:r>
            <a:r>
              <a:rPr lang="pl-PL" dirty="0" smtClean="0"/>
              <a:t>j, -uje, -</a:t>
            </a:r>
            <a:r>
              <a:rPr lang="pl-PL" dirty="0" err="1" smtClean="0"/>
              <a:t>ują</a:t>
            </a:r>
            <a:r>
              <a:rPr lang="pl-PL" dirty="0" smtClean="0"/>
              <a:t> </a:t>
            </a:r>
            <a:r>
              <a:rPr lang="pl-PL" dirty="0" err="1" smtClean="0"/>
              <a:t>np</a:t>
            </a:r>
            <a:r>
              <a:rPr lang="pl-PL" dirty="0" smtClean="0"/>
              <a:t>: malują, gotuj, rysuje. </a:t>
            </a:r>
          </a:p>
          <a:p>
            <a:pPr algn="l">
              <a:buFont typeface="Arial" pitchFamily="34" charset="0"/>
              <a:buChar char="•"/>
            </a:pPr>
            <a:r>
              <a:rPr lang="pl-PL" dirty="0" smtClean="0"/>
              <a:t> zawsze na końcu wyrazów i początku wyrazów z wyjątkiem: ósmy, ósemka, ówdzie, ówczesny, ów.</a:t>
            </a:r>
          </a:p>
          <a:p>
            <a:pPr algn="l">
              <a:buFont typeface="Arial" pitchFamily="34" charset="0"/>
              <a:buChar char="•"/>
            </a:pPr>
            <a:endParaRPr lang="pl-PL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4941168"/>
            <a:ext cx="1440160" cy="1620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l-PL" dirty="0" smtClean="0"/>
              <a:t>DZIĘKUJĘ 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652120" y="4437112"/>
            <a:ext cx="3174176" cy="1752600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548680"/>
            <a:ext cx="1989046" cy="2350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5373216"/>
            <a:ext cx="864096" cy="1021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48680"/>
            <a:ext cx="1944216" cy="2297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293096"/>
            <a:ext cx="1662207" cy="1964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924944"/>
            <a:ext cx="2736304" cy="323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908720"/>
            <a:ext cx="814784" cy="962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3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368</TotalTime>
  <Words>371</Words>
  <Application>Microsoft Office PowerPoint</Application>
  <PresentationFormat>Pokaz na ekranie (4:3)</PresentationFormat>
  <Paragraphs>31</Paragraphs>
  <Slides>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Przepływ</vt:lpstr>
      <vt:lpstr>ZASADY ORTOGRAFICZNE</vt:lpstr>
      <vt:lpstr>Ó PISZEMY :</vt:lpstr>
      <vt:lpstr>ż piszemy:</vt:lpstr>
      <vt:lpstr>RZ PISZEMY:</vt:lpstr>
      <vt:lpstr>CH PISZEMY:</vt:lpstr>
      <vt:lpstr>H PISZEMY: </vt:lpstr>
      <vt:lpstr>U PISZEMY:</vt:lpstr>
      <vt:lpstr>DZIĘKUJĘ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Ewa</dc:creator>
  <cp:lastModifiedBy>Ewa</cp:lastModifiedBy>
  <cp:revision>71</cp:revision>
  <dcterms:created xsi:type="dcterms:W3CDTF">2023-10-06T15:53:28Z</dcterms:created>
  <dcterms:modified xsi:type="dcterms:W3CDTF">2023-10-09T17:54:49Z</dcterms:modified>
</cp:coreProperties>
</file>